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90" r:id="rId3"/>
    <p:sldId id="296" r:id="rId4"/>
    <p:sldId id="328" r:id="rId5"/>
    <p:sldId id="327" r:id="rId6"/>
    <p:sldId id="326" r:id="rId7"/>
    <p:sldId id="329" r:id="rId8"/>
    <p:sldId id="297" r:id="rId9"/>
    <p:sldId id="298" r:id="rId10"/>
    <p:sldId id="317" r:id="rId11"/>
    <p:sldId id="330" r:id="rId12"/>
    <p:sldId id="331" r:id="rId13"/>
    <p:sldId id="332" r:id="rId14"/>
    <p:sldId id="299" r:id="rId15"/>
    <p:sldId id="310" r:id="rId16"/>
    <p:sldId id="325" r:id="rId17"/>
    <p:sldId id="318" r:id="rId18"/>
    <p:sldId id="313" r:id="rId19"/>
    <p:sldId id="322" r:id="rId20"/>
    <p:sldId id="320" r:id="rId21"/>
    <p:sldId id="319" r:id="rId22"/>
    <p:sldId id="337" r:id="rId23"/>
    <p:sldId id="341" r:id="rId24"/>
    <p:sldId id="342" r:id="rId25"/>
    <p:sldId id="345" r:id="rId26"/>
    <p:sldId id="346" r:id="rId27"/>
    <p:sldId id="344" r:id="rId28"/>
    <p:sldId id="307" r:id="rId29"/>
    <p:sldId id="309" r:id="rId30"/>
    <p:sldId id="333" r:id="rId31"/>
    <p:sldId id="312" r:id="rId32"/>
    <p:sldId id="336" r:id="rId33"/>
    <p:sldId id="335" r:id="rId34"/>
    <p:sldId id="308" r:id="rId35"/>
    <p:sldId id="347" r:id="rId36"/>
    <p:sldId id="338" r:id="rId37"/>
    <p:sldId id="343" r:id="rId38"/>
    <p:sldId id="340" r:id="rId39"/>
    <p:sldId id="334" r:id="rId40"/>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3366"/>
    <a:srgbClr val="CC6600"/>
    <a:srgbClr val="FF0000"/>
    <a:srgbClr val="D8862D"/>
    <a:srgbClr val="C1BB8B"/>
    <a:srgbClr val="CCCC99"/>
    <a:srgbClr val="C2BEA1"/>
    <a:srgbClr val="E1DCC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74" autoAdjust="0"/>
    <p:restoredTop sz="89217" autoAdjust="0"/>
  </p:normalViewPr>
  <p:slideViewPr>
    <p:cSldViewPr snapToGrid="0">
      <p:cViewPr varScale="1">
        <p:scale>
          <a:sx n="92" d="100"/>
          <a:sy n="92" d="100"/>
        </p:scale>
        <p:origin x="-408" y="-102"/>
      </p:cViewPr>
      <p:guideLst>
        <p:guide orient="horz" pos="2160"/>
        <p:guide pos="2880"/>
      </p:guideLst>
    </p:cSldViewPr>
  </p:slideViewPr>
  <p:outlineViewPr>
    <p:cViewPr>
      <p:scale>
        <a:sx n="33" d="100"/>
        <a:sy n="33" d="100"/>
      </p:scale>
      <p:origin x="0" y="403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sd1gpbelfows1\users\RGroepler\My%20documents\OTMap-LED\San%20Juan%20OTM%20All%20Jobs%20All%20Analysis.10.04.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3.3130858642669694E-2"/>
          <c:y val="0.16809295369224453"/>
          <c:w val="0.48363799352667131"/>
          <c:h val="0.71580999475263951"/>
        </c:manualLayout>
      </c:layout>
      <c:barChart>
        <c:barDir val="bar"/>
        <c:grouping val="clustered"/>
        <c:ser>
          <c:idx val="0"/>
          <c:order val="0"/>
          <c:spPr>
            <a:solidFill>
              <a:srgbClr val="0070C0"/>
            </a:solidFill>
          </c:spPr>
          <c:dPt>
            <c:idx val="15"/>
            <c:spPr>
              <a:solidFill>
                <a:srgbClr val="C00000"/>
              </a:solidFill>
            </c:spPr>
          </c:dPt>
          <c:dPt>
            <c:idx val="16"/>
            <c:spPr>
              <a:solidFill>
                <a:srgbClr val="C00000"/>
              </a:solidFill>
            </c:spPr>
          </c:dPt>
          <c:dPt>
            <c:idx val="17"/>
            <c:spPr>
              <a:solidFill>
                <a:srgbClr val="C00000"/>
              </a:solidFill>
            </c:spPr>
          </c:dPt>
          <c:dPt>
            <c:idx val="18"/>
            <c:spPr>
              <a:solidFill>
                <a:srgbClr val="C00000"/>
              </a:solidFill>
            </c:spPr>
          </c:dPt>
          <c:dPt>
            <c:idx val="19"/>
            <c:spPr>
              <a:solidFill>
                <a:srgbClr val="C00000"/>
              </a:solidFill>
            </c:spPr>
          </c:dPt>
          <c:dLbls>
            <c:txPr>
              <a:bodyPr/>
              <a:lstStyle/>
              <a:p>
                <a:pPr>
                  <a:defRPr sz="1200" b="1"/>
                </a:pPr>
                <a:endParaRPr lang="en-US"/>
              </a:p>
            </c:txPr>
            <c:showVal val="1"/>
          </c:dLbls>
          <c:cat>
            <c:strRef>
              <c:f>'Net Outflow'!$Z$27:$Z$46</c:f>
              <c:strCache>
                <c:ptCount val="20"/>
                <c:pt idx="0">
                  <c:v>Transportation and Warehousing</c:v>
                </c:pt>
                <c:pt idx="1">
                  <c:v>Health Care and Social Assistance</c:v>
                </c:pt>
                <c:pt idx="2">
                  <c:v>Retail Trade</c:v>
                </c:pt>
                <c:pt idx="3">
                  <c:v>Wholesale Trade</c:v>
                </c:pt>
                <c:pt idx="4">
                  <c:v>Educational Services</c:v>
                </c:pt>
                <c:pt idx="5">
                  <c:v>Finance and Insurance</c:v>
                </c:pt>
                <c:pt idx="6">
                  <c:v>Professional, Scientific, and Technical Services</c:v>
                </c:pt>
                <c:pt idx="7">
                  <c:v>Manufacturing</c:v>
                </c:pt>
                <c:pt idx="8">
                  <c:v>Other Services (excluding Public Administration)</c:v>
                </c:pt>
                <c:pt idx="9">
                  <c:v>Admin. &amp; Support, Waste Management and Remediation</c:v>
                </c:pt>
                <c:pt idx="10">
                  <c:v>Management of Companies and Enterprises</c:v>
                </c:pt>
                <c:pt idx="11">
                  <c:v>Agriculture, Forestry, Fishing and Hunting</c:v>
                </c:pt>
                <c:pt idx="12">
                  <c:v>Information</c:v>
                </c:pt>
                <c:pt idx="13">
                  <c:v>Real Estate and Rental and Leasing</c:v>
                </c:pt>
                <c:pt idx="14">
                  <c:v>Public Administration</c:v>
                </c:pt>
                <c:pt idx="15">
                  <c:v>Mining, Quarrying, and Oil and Gas Extraction</c:v>
                </c:pt>
                <c:pt idx="16">
                  <c:v>Utilities</c:v>
                </c:pt>
                <c:pt idx="17">
                  <c:v>Arts, Entertainment, and Recreation</c:v>
                </c:pt>
                <c:pt idx="18">
                  <c:v>Accommodation and Food Services</c:v>
                </c:pt>
                <c:pt idx="19">
                  <c:v>Construction</c:v>
                </c:pt>
              </c:strCache>
            </c:strRef>
          </c:cat>
          <c:val>
            <c:numRef>
              <c:f>'Net Outflow'!$AA$27:$AA$46</c:f>
              <c:numCache>
                <c:formatCode>#,##0</c:formatCode>
                <c:ptCount val="20"/>
                <c:pt idx="0">
                  <c:v>59.6666666666666</c:v>
                </c:pt>
                <c:pt idx="1">
                  <c:v>59.333333333333314</c:v>
                </c:pt>
                <c:pt idx="2">
                  <c:v>54.333333333333258</c:v>
                </c:pt>
                <c:pt idx="3">
                  <c:v>50.333333333333329</c:v>
                </c:pt>
                <c:pt idx="4">
                  <c:v>42</c:v>
                </c:pt>
                <c:pt idx="5">
                  <c:v>28.666666666666657</c:v>
                </c:pt>
                <c:pt idx="6">
                  <c:v>27.666666666666693</c:v>
                </c:pt>
                <c:pt idx="7">
                  <c:v>27.333333333333286</c:v>
                </c:pt>
                <c:pt idx="8">
                  <c:v>17.333333333333318</c:v>
                </c:pt>
                <c:pt idx="9">
                  <c:v>16.333333333333318</c:v>
                </c:pt>
                <c:pt idx="10">
                  <c:v>15.000000000000002</c:v>
                </c:pt>
                <c:pt idx="11">
                  <c:v>13</c:v>
                </c:pt>
                <c:pt idx="12">
                  <c:v>8.6666666666666767</c:v>
                </c:pt>
                <c:pt idx="13">
                  <c:v>7.333333333333333</c:v>
                </c:pt>
                <c:pt idx="14">
                  <c:v>-0.33333333333331461</c:v>
                </c:pt>
                <c:pt idx="15">
                  <c:v>-2</c:v>
                </c:pt>
                <c:pt idx="16">
                  <c:v>-3</c:v>
                </c:pt>
                <c:pt idx="17">
                  <c:v>-8</c:v>
                </c:pt>
                <c:pt idx="18">
                  <c:v>-73.666666666666629</c:v>
                </c:pt>
                <c:pt idx="19">
                  <c:v>-86.333333333333258</c:v>
                </c:pt>
              </c:numCache>
            </c:numRef>
          </c:val>
        </c:ser>
        <c:ser>
          <c:idx val="1"/>
          <c:order val="1"/>
          <c:cat>
            <c:strRef>
              <c:f>'Net Outflow'!$Z$27:$Z$46</c:f>
              <c:strCache>
                <c:ptCount val="20"/>
                <c:pt idx="0">
                  <c:v>Transportation and Warehousing</c:v>
                </c:pt>
                <c:pt idx="1">
                  <c:v>Health Care and Social Assistance</c:v>
                </c:pt>
                <c:pt idx="2">
                  <c:v>Retail Trade</c:v>
                </c:pt>
                <c:pt idx="3">
                  <c:v>Wholesale Trade</c:v>
                </c:pt>
                <c:pt idx="4">
                  <c:v>Educational Services</c:v>
                </c:pt>
                <c:pt idx="5">
                  <c:v>Finance and Insurance</c:v>
                </c:pt>
                <c:pt idx="6">
                  <c:v>Professional, Scientific, and Technical Services</c:v>
                </c:pt>
                <c:pt idx="7">
                  <c:v>Manufacturing</c:v>
                </c:pt>
                <c:pt idx="8">
                  <c:v>Other Services (excluding Public Administration)</c:v>
                </c:pt>
                <c:pt idx="9">
                  <c:v>Admin. &amp; Support, Waste Management and Remediation</c:v>
                </c:pt>
                <c:pt idx="10">
                  <c:v>Management of Companies and Enterprises</c:v>
                </c:pt>
                <c:pt idx="11">
                  <c:v>Agriculture, Forestry, Fishing and Hunting</c:v>
                </c:pt>
                <c:pt idx="12">
                  <c:v>Information</c:v>
                </c:pt>
                <c:pt idx="13">
                  <c:v>Real Estate and Rental and Leasing</c:v>
                </c:pt>
                <c:pt idx="14">
                  <c:v>Public Administration</c:v>
                </c:pt>
                <c:pt idx="15">
                  <c:v>Mining, Quarrying, and Oil and Gas Extraction</c:v>
                </c:pt>
                <c:pt idx="16">
                  <c:v>Utilities</c:v>
                </c:pt>
                <c:pt idx="17">
                  <c:v>Arts, Entertainment, and Recreation</c:v>
                </c:pt>
                <c:pt idx="18">
                  <c:v>Accommodation and Food Services</c:v>
                </c:pt>
                <c:pt idx="19">
                  <c:v>Construction</c:v>
                </c:pt>
              </c:strCache>
            </c:strRef>
          </c:cat>
          <c:val>
            <c:numRef>
              <c:f>'Net Outflow'!$AB$27:$AB$46</c:f>
              <c:numCache>
                <c:formatCode>0.0%</c:formatCode>
                <c:ptCount val="20"/>
                <c:pt idx="0">
                  <c:v>0.23521681997371868</c:v>
                </c:pt>
                <c:pt idx="1">
                  <c:v>0.23390275952693829</c:v>
                </c:pt>
                <c:pt idx="2">
                  <c:v>0.21419185282522979</c:v>
                </c:pt>
                <c:pt idx="3">
                  <c:v>0.19842312746386334</c:v>
                </c:pt>
                <c:pt idx="4">
                  <c:v>0.16557161629434941</c:v>
                </c:pt>
                <c:pt idx="5">
                  <c:v>0.11300919842312743</c:v>
                </c:pt>
                <c:pt idx="6">
                  <c:v>0.10906701708278586</c:v>
                </c:pt>
                <c:pt idx="7">
                  <c:v>0.10775295663600516</c:v>
                </c:pt>
                <c:pt idx="8">
                  <c:v>6.8331143232588723E-2</c:v>
                </c:pt>
                <c:pt idx="9">
                  <c:v>6.4388961892247146E-2</c:v>
                </c:pt>
                <c:pt idx="10">
                  <c:v>5.9132720105124874E-2</c:v>
                </c:pt>
                <c:pt idx="11">
                  <c:v>5.1248357424441497E-2</c:v>
                </c:pt>
                <c:pt idx="12">
                  <c:v>3.4165571616294382E-2</c:v>
                </c:pt>
                <c:pt idx="13">
                  <c:v>2.8909329829172142E-2</c:v>
                </c:pt>
                <c:pt idx="14">
                  <c:v>-1.314060446780478E-3</c:v>
                </c:pt>
                <c:pt idx="15">
                  <c:v>-7.8843626806833211E-3</c:v>
                </c:pt>
                <c:pt idx="16">
                  <c:v>-1.1826544021024964E-2</c:v>
                </c:pt>
                <c:pt idx="17">
                  <c:v>-3.1537450722733257E-2</c:v>
                </c:pt>
                <c:pt idx="18">
                  <c:v>-0.29040735873850176</c:v>
                </c:pt>
                <c:pt idx="19">
                  <c:v>-0.34034165571616271</c:v>
                </c:pt>
              </c:numCache>
            </c:numRef>
          </c:val>
        </c:ser>
        <c:axId val="134476928"/>
        <c:axId val="134478464"/>
      </c:barChart>
      <c:catAx>
        <c:axId val="134476928"/>
        <c:scaling>
          <c:orientation val="minMax"/>
        </c:scaling>
        <c:axPos val="l"/>
        <c:tickLblPos val="high"/>
        <c:txPr>
          <a:bodyPr/>
          <a:lstStyle/>
          <a:p>
            <a:pPr>
              <a:defRPr sz="1100" b="1" i="0" baseline="0"/>
            </a:pPr>
            <a:endParaRPr lang="en-US"/>
          </a:p>
        </c:txPr>
        <c:crossAx val="134478464"/>
        <c:crosses val="autoZero"/>
        <c:auto val="1"/>
        <c:lblAlgn val="ctr"/>
        <c:lblOffset val="100"/>
      </c:catAx>
      <c:valAx>
        <c:axId val="134478464"/>
        <c:scaling>
          <c:orientation val="minMax"/>
          <c:max val="75"/>
          <c:min val="-100"/>
        </c:scaling>
        <c:axPos val="b"/>
        <c:majorGridlines/>
        <c:numFmt formatCode="#,##0" sourceLinked="1"/>
        <c:tickLblPos val="nextTo"/>
        <c:txPr>
          <a:bodyPr/>
          <a:lstStyle/>
          <a:p>
            <a:pPr>
              <a:defRPr sz="1200" b="1" i="0" baseline="0"/>
            </a:pPr>
            <a:endParaRPr lang="en-US"/>
          </a:p>
        </c:txPr>
        <c:crossAx val="134476928"/>
        <c:crosses val="autoZero"/>
        <c:crossBetween val="between"/>
      </c:valAx>
    </c:plotArea>
    <c:plotVisOnly val="1"/>
  </c:chart>
  <c:spPr>
    <a:solidFill>
      <a:schemeClr val="bg1"/>
    </a:solidFill>
    <a:ln w="19050">
      <a:solidFill>
        <a:schemeClr val="tx1"/>
      </a:solidFill>
    </a:ln>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0.02638</cdr:x>
      <cdr:y>0.02268</cdr:y>
    </cdr:from>
    <cdr:to>
      <cdr:x>0.95729</cdr:x>
      <cdr:y>0.15879</cdr:y>
    </cdr:to>
    <cdr:sp macro="" textlink="">
      <cdr:nvSpPr>
        <cdr:cNvPr id="2" name="TextBox 1"/>
        <cdr:cNvSpPr txBox="1"/>
      </cdr:nvSpPr>
      <cdr:spPr>
        <a:xfrm xmlns:a="http://schemas.openxmlformats.org/drawingml/2006/main">
          <a:off x="200025" y="114299"/>
          <a:ext cx="7058025"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a:t>Net Worker Outflow from San Juan County by Industry (2007-2009 Average)</a:t>
          </a:r>
        </a:p>
        <a:p xmlns:a="http://schemas.openxmlformats.org/drawingml/2006/main">
          <a:pPr algn="ctr"/>
          <a:r>
            <a:rPr lang="en-US" sz="1400" b="1"/>
            <a:t>Blue Bars are Net Outflows and Red Bars are Net Inflows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3417B0-3307-4B31-89D4-E8FABF502FB5}" type="datetimeFigureOut">
              <a:rPr lang="en-US" smtClean="0"/>
              <a:pPr/>
              <a:t>3/7/2012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C1A451-361A-4835-89FB-319B5FB83E2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84010-A06C-4481-8D2D-37075C473F21}" type="datetimeFigureOut">
              <a:rPr lang="en-US" smtClean="0"/>
              <a:pPr/>
              <a:t>3/7/2012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0B912-B5F1-46FB-A8A1-ECF5A52223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Year over year compares the last months  data (12/2011 in this case) with the same month last year (12/2010</a:t>
            </a:r>
            <a:r>
              <a:rPr lang="en-US" baseline="0" dirty="0" smtClean="0"/>
              <a:t> in this case.  Since this data is not seasonally adjusted (SA) this give a good picture on how employment has changed compared to last year.</a:t>
            </a:r>
          </a:p>
          <a:p>
            <a:r>
              <a:rPr lang="en-US" baseline="0" dirty="0" smtClean="0"/>
              <a:t>Comparing month over month (November 2011 to December 2011) using the nonseasonally adjusted data (NSA), does not give a true picture over the month due to seasonal effects.  The slide two pages down gives SA trends to see the changes over the past few months.</a:t>
            </a:r>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t"/>
            <a:r>
              <a:rPr lang="en-US" sz="1200" dirty="0" smtClean="0">
                <a:solidFill>
                  <a:schemeClr val="dk1"/>
                </a:solidFill>
                <a:latin typeface="+mn-lt"/>
                <a:ea typeface="+mn-ea"/>
                <a:cs typeface="+mn-cs"/>
              </a:rPr>
              <a:t>U-1, persons unemployed 15 weeks or longer, as a percent of the civilian labor force; </a:t>
            </a:r>
          </a:p>
          <a:p>
            <a:pPr fontAlgn="t"/>
            <a:r>
              <a:rPr lang="en-US" sz="1200" dirty="0" smtClean="0">
                <a:solidFill>
                  <a:schemeClr val="dk1"/>
                </a:solidFill>
                <a:latin typeface="+mn-lt"/>
                <a:ea typeface="+mn-ea"/>
                <a:cs typeface="+mn-cs"/>
              </a:rPr>
              <a:t>U-2, job losers and persons who completed temporary jobs, as a percent of the civilian labor force; </a:t>
            </a:r>
          </a:p>
          <a:p>
            <a:pPr fontAlgn="t"/>
            <a:r>
              <a:rPr lang="en-US" sz="1200" dirty="0" smtClean="0">
                <a:solidFill>
                  <a:schemeClr val="dk1"/>
                </a:solidFill>
                <a:latin typeface="+mn-lt"/>
                <a:ea typeface="+mn-ea"/>
                <a:cs typeface="+mn-cs"/>
              </a:rPr>
              <a:t>U-3, total unemployed, as a percent of the civilian labor force (this is the definition used for the official unemployment rate); </a:t>
            </a:r>
          </a:p>
          <a:p>
            <a:pPr fontAlgn="t"/>
            <a:r>
              <a:rPr lang="en-US" sz="1200" dirty="0" smtClean="0">
                <a:solidFill>
                  <a:schemeClr val="dk1"/>
                </a:solidFill>
                <a:latin typeface="+mn-lt"/>
                <a:ea typeface="+mn-ea"/>
                <a:cs typeface="+mn-cs"/>
              </a:rPr>
              <a:t>U-4, total unemployed plus discouraged workers, as a percent of the civilian labor force plus discouraged workers; </a:t>
            </a:r>
          </a:p>
          <a:p>
            <a:pPr fontAlgn="t"/>
            <a:r>
              <a:rPr lang="en-US" sz="1200" dirty="0" smtClean="0">
                <a:solidFill>
                  <a:schemeClr val="dk1"/>
                </a:solidFill>
                <a:latin typeface="+mn-lt"/>
                <a:ea typeface="+mn-ea"/>
                <a:cs typeface="+mn-cs"/>
              </a:rPr>
              <a:t>U-5, total unemployed, plus discouraged workers, plus all other marginally attached workers, as a percent of the civilian labor force plus all marginally attached workers; and </a:t>
            </a:r>
          </a:p>
          <a:p>
            <a:pPr fontAlgn="t"/>
            <a:r>
              <a:rPr lang="en-US" sz="1200" dirty="0" smtClean="0">
                <a:solidFill>
                  <a:schemeClr val="dk1"/>
                </a:solidFill>
                <a:latin typeface="+mn-lt"/>
                <a:ea typeface="+mn-ea"/>
                <a:cs typeface="+mn-cs"/>
              </a:rPr>
              <a:t>U-6, total unemployed, plus all marginally attached workers, plus total employed part time for economic reasons, as a percent of the civilian labor force plus all marginally attached workers.</a:t>
            </a:r>
          </a:p>
          <a:p>
            <a:pPr fontAlgn="t"/>
            <a:r>
              <a:rPr lang="en-US" sz="1200" dirty="0" smtClean="0">
                <a:solidFill>
                  <a:schemeClr val="dk1"/>
                </a:solidFill>
                <a:latin typeface="+mn-lt"/>
                <a:ea typeface="+mn-ea"/>
                <a:cs typeface="+mn-cs"/>
              </a:rPr>
              <a:t>U-6 minus U-5 is a measure of workers employed part</a:t>
            </a:r>
            <a:r>
              <a:rPr lang="en-US" sz="1200" baseline="0" dirty="0" smtClean="0">
                <a:solidFill>
                  <a:schemeClr val="dk1"/>
                </a:solidFill>
                <a:latin typeface="+mn-lt"/>
                <a:ea typeface="+mn-ea"/>
                <a:cs typeface="+mn-cs"/>
              </a:rPr>
              <a:t> </a:t>
            </a:r>
            <a:r>
              <a:rPr lang="en-US" sz="1200" dirty="0" smtClean="0">
                <a:solidFill>
                  <a:schemeClr val="dk1"/>
                </a:solidFill>
                <a:latin typeface="+mn-lt"/>
                <a:ea typeface="+mn-ea"/>
                <a:cs typeface="+mn-cs"/>
              </a:rPr>
              <a:t>time that would rather be </a:t>
            </a:r>
            <a:r>
              <a:rPr lang="en-US" sz="1200" baseline="0" dirty="0" smtClean="0">
                <a:solidFill>
                  <a:schemeClr val="dk1"/>
                </a:solidFill>
                <a:latin typeface="+mn-lt"/>
                <a:ea typeface="+mn-ea"/>
                <a:cs typeface="+mn-cs"/>
              </a:rPr>
              <a:t> employed </a:t>
            </a:r>
            <a:r>
              <a:rPr lang="en-US" sz="1200" dirty="0" smtClean="0">
                <a:solidFill>
                  <a:schemeClr val="dk1"/>
                </a:solidFill>
                <a:latin typeface="+mn-lt"/>
                <a:ea typeface="+mn-ea"/>
                <a:cs typeface="+mn-cs"/>
              </a:rPr>
              <a:t>full</a:t>
            </a:r>
            <a:r>
              <a:rPr lang="en-US" sz="1200" baseline="0" dirty="0" smtClean="0">
                <a:solidFill>
                  <a:schemeClr val="dk1"/>
                </a:solidFill>
                <a:latin typeface="+mn-lt"/>
                <a:ea typeface="+mn-ea"/>
                <a:cs typeface="+mn-cs"/>
              </a:rPr>
              <a:t> time.</a:t>
            </a:r>
            <a:r>
              <a:rPr lang="en-US" sz="1200" dirty="0" smtClean="0">
                <a:solidFill>
                  <a:schemeClr val="dk1"/>
                </a:solidFill>
                <a:latin typeface="+mn-lt"/>
                <a:ea typeface="+mn-ea"/>
                <a:cs typeface="+mn-cs"/>
              </a:rPr>
              <a:t>  </a:t>
            </a:r>
            <a:r>
              <a:rPr lang="en-US" dirty="0" smtClean="0"/>
              <a:t> </a:t>
            </a:r>
            <a:r>
              <a:rPr lang="en-US" sz="1200" b="1" i="0" u="none" strike="noStrike" dirty="0" smtClean="0">
                <a:solidFill>
                  <a:schemeClr val="dk1"/>
                </a:solidFill>
                <a:latin typeface="+mn-lt"/>
                <a:ea typeface="+mn-ea"/>
                <a:cs typeface="+mn-cs"/>
              </a:rPr>
              <a:t> </a:t>
            </a:r>
            <a:r>
              <a:rPr lang="en-US" dirty="0" smtClean="0"/>
              <a:t> </a:t>
            </a:r>
            <a:r>
              <a:rPr lang="en-US" sz="1200" b="1" i="0" u="none" strike="noStrike" dirty="0" smtClean="0">
                <a:solidFill>
                  <a:schemeClr val="dk1"/>
                </a:solidFill>
                <a:latin typeface="+mn-lt"/>
                <a:ea typeface="+mn-ea"/>
                <a:cs typeface="+mn-cs"/>
              </a:rPr>
              <a:t> </a:t>
            </a:r>
            <a:r>
              <a:rPr lang="en-US" dirty="0" smtClean="0"/>
              <a:t> </a:t>
            </a:r>
            <a:r>
              <a:rPr lang="en-US" sz="1200" b="1" i="0" u="none" strike="noStrike" dirty="0" smtClean="0">
                <a:solidFill>
                  <a:schemeClr val="dk1"/>
                </a:solidFill>
                <a:latin typeface="+mn-lt"/>
                <a:ea typeface="+mn-ea"/>
                <a:cs typeface="+mn-cs"/>
              </a:rPr>
              <a:t> </a:t>
            </a:r>
            <a:r>
              <a:rPr lang="en-US" dirty="0" smtClean="0"/>
              <a:t> </a:t>
            </a:r>
            <a:endParaRPr lang="en-US" sz="1200" dirty="0" smtClean="0">
              <a:solidFill>
                <a:schemeClr val="dk1"/>
              </a:solidFill>
              <a:latin typeface="+mn-lt"/>
              <a:ea typeface="+mn-ea"/>
              <a:cs typeface="+mn-cs"/>
            </a:endParaRPr>
          </a:p>
          <a:p>
            <a:r>
              <a:rPr lang="en-US" sz="1200" dirty="0" smtClean="0"/>
              <a:t>U-6 Rates ordered from highest for 2010Q4-2011Q3:  NV 23.3%; CA</a:t>
            </a:r>
            <a:r>
              <a:rPr lang="en-US" sz="1200" baseline="0" dirty="0" smtClean="0"/>
              <a:t> 21.6%;  MI 19.2%; RI 18.7%; WA 18.5%; FL 18.2%; OR &amp; NC 17.9%</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dirty="0" smtClean="0"/>
              <a:t>Those unemployed 27 weeks or longer are considered long-term unemployed.  As unemployment spells become longer for individuals, it gets progressively </a:t>
            </a:r>
            <a:r>
              <a:rPr lang="en-US" sz="1200" baseline="0" dirty="0" smtClean="0"/>
              <a:t> more difficult on average for those individuals to find reemployment as employers prefer those without long unemployment spells.  Therefore the danger is that these people become structurally unemployed  (loss or lack  of skills that employers are looking for in new hires) for even longer spells.  A fresh start based on education and/or training may be the keys to break this cycle for the long-term unemployed.</a:t>
            </a:r>
            <a:endParaRPr lang="en-US" sz="1200" dirty="0" smtClean="0"/>
          </a:p>
          <a:p>
            <a:endParaRPr lang="en-US" sz="1200" dirty="0" smtClean="0"/>
          </a:p>
          <a:p>
            <a:r>
              <a:rPr lang="en-US" sz="1200" dirty="0" smtClean="0"/>
              <a:t>1Regular Benefits: up to 26 weeks of benefits. Paid from the state UI trust fund. Training benefits are excluded from these figures.</a:t>
            </a:r>
          </a:p>
          <a:p>
            <a:r>
              <a:rPr lang="en-US" sz="1200" dirty="0" smtClean="0"/>
              <a:t>2Emergency Unemployment Compensation (EUC): up to 53 weeks continued compensation after regular benefits expire.</a:t>
            </a:r>
          </a:p>
          <a:p>
            <a:r>
              <a:rPr lang="en-US" sz="1200" dirty="0" smtClean="0"/>
              <a:t>3Extended Benefits (EB): up to 20 weeks continued compensation after EUC expires. Extended benefits are normally 50 percent state funded and 50 percent federally funded for those employers who</a:t>
            </a:r>
          </a:p>
          <a:p>
            <a:r>
              <a:rPr lang="en-US" sz="1200" dirty="0" smtClean="0"/>
              <a:t>pay UI taxes. The federal government has paid 100% of EB since Washington State became eligible in February 2009. Recent legislation extended 100 percent federal funding of EB through 2011.</a:t>
            </a:r>
          </a:p>
          <a:p>
            <a:r>
              <a:rPr lang="en-US" sz="1200" dirty="0" smtClean="0"/>
              <a:t>4Training Benefits: Up to 52 weeks of continued compensation to those claimants that are in approved training programs and paid after any regular and extended benefit are exhausted. Benefits paid are</a:t>
            </a:r>
          </a:p>
          <a:p>
            <a:r>
              <a:rPr lang="en-US" sz="1200" dirty="0" smtClean="0"/>
              <a:t>52 weeks times the </a:t>
            </a:r>
            <a:r>
              <a:rPr lang="en-US" sz="1200" dirty="0" err="1" smtClean="0"/>
              <a:t>wba</a:t>
            </a:r>
            <a:r>
              <a:rPr lang="en-US" sz="1200" dirty="0" smtClean="0"/>
              <a:t> less and regular and </a:t>
            </a:r>
            <a:r>
              <a:rPr lang="en-US" sz="1200" dirty="0" err="1" smtClean="0"/>
              <a:t>eb</a:t>
            </a:r>
            <a:r>
              <a:rPr lang="en-US" sz="1200" dirty="0" smtClean="0"/>
              <a:t> benefits paid. Recent legislation will change the order of priority after 07/03/11 to be paid after all federal benefits have been exhausted.</a:t>
            </a:r>
          </a:p>
          <a:p>
            <a:r>
              <a:rPr lang="en-US" sz="1200" dirty="0" smtClean="0"/>
              <a:t>5Total claimants: unduplicated count of all UI claimants who received a UI payment in the month. Because claimants may receive more than one benefit type in a month, the separate totals for EUC, EB</a:t>
            </a:r>
          </a:p>
          <a:p>
            <a:r>
              <a:rPr lang="en-US" sz="1200" dirty="0" smtClean="0"/>
              <a:t>and regular benefits cannot be combined to form a total count of individuals who received some form of UI payment in the month</a:t>
            </a:r>
          </a:p>
          <a:p>
            <a:r>
              <a:rPr lang="en-US" sz="1200" dirty="0" smtClean="0"/>
              <a:t>6Exhaustees: Claimants who have exhausted all UI benefit entitlements since EUC was implemented in July 2008.</a:t>
            </a:r>
          </a:p>
          <a:p>
            <a:r>
              <a:rPr lang="en-US" sz="1200" dirty="0" smtClean="0"/>
              <a:t>7OOS/Other: Washington claimants residing out-of-state or with non-recognizable street addresses in WA.</a:t>
            </a:r>
          </a:p>
          <a:p>
            <a:r>
              <a:rPr lang="en-US" sz="1200" dirty="0" smtClean="0"/>
              <a:t>Source: Employment Security Department, 1/17/2012</a:t>
            </a:r>
          </a:p>
          <a:p>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baseline="0" dirty="0" smtClean="0">
                <a:solidFill>
                  <a:srgbClr val="000000"/>
                </a:solidFill>
                <a:latin typeface="Arial"/>
              </a:rPr>
              <a:t>Employment (UI Covered) Location Quotients (QCEW data): San Juan County: Washington State	</a:t>
            </a:r>
          </a:p>
          <a:p>
            <a:r>
              <a:rPr lang="en-US" sz="1200" b="1" baseline="0" dirty="0" smtClean="0">
                <a:solidFill>
                  <a:srgbClr val="000000"/>
                </a:solidFill>
                <a:latin typeface="Arial"/>
              </a:rPr>
              <a:t>		</a:t>
            </a:r>
          </a:p>
          <a:p>
            <a:r>
              <a:rPr lang="en-US" sz="1600" b="1" baseline="0" dirty="0" smtClean="0">
                <a:solidFill>
                  <a:srgbClr val="000000"/>
                </a:solidFill>
                <a:latin typeface="Arial"/>
              </a:rPr>
              <a:t>NAICS  Code		</a:t>
            </a:r>
            <a:r>
              <a:rPr lang="en-US" sz="2400" b="1" baseline="0" dirty="0" smtClean="0">
                <a:solidFill>
                  <a:srgbClr val="000000"/>
                </a:solidFill>
                <a:latin typeface="Arial"/>
              </a:rPr>
              <a:t>Industry	</a:t>
            </a:r>
            <a:r>
              <a:rPr lang="en-US" sz="2000" b="1" baseline="0" dirty="0" smtClean="0">
                <a:solidFill>
                  <a:srgbClr val="000000"/>
                </a:solidFill>
                <a:latin typeface="+mn-lt"/>
              </a:rPr>
              <a:t>	</a:t>
            </a:r>
          </a:p>
          <a:p>
            <a:r>
              <a:rPr lang="en-US" sz="1600" b="1" baseline="0" dirty="0" smtClean="0">
                <a:solidFill>
                  <a:srgbClr val="000000"/>
                </a:solidFill>
                <a:latin typeface="Arial"/>
              </a:rPr>
              <a:t>11		Agriculture, forestry, fishing and hunting	</a:t>
            </a:r>
            <a:r>
              <a:rPr lang="en-US" sz="2000" b="1" baseline="0" dirty="0" smtClean="0">
                <a:solidFill>
                  <a:srgbClr val="000000"/>
                </a:solidFill>
                <a:latin typeface="+mn-lt"/>
              </a:rPr>
              <a:t>0.31	</a:t>
            </a:r>
          </a:p>
          <a:p>
            <a:r>
              <a:rPr lang="en-US" sz="1600" baseline="0" dirty="0" smtClean="0">
                <a:solidFill>
                  <a:srgbClr val="000000"/>
                </a:solidFill>
                <a:latin typeface="Arial"/>
              </a:rPr>
              <a:t>	111	Crop production			</a:t>
            </a:r>
            <a:r>
              <a:rPr lang="en-US" sz="2000" baseline="0" dirty="0" smtClean="0">
                <a:solidFill>
                  <a:srgbClr val="000000"/>
                </a:solidFill>
                <a:latin typeface="+mn-lt"/>
              </a:rPr>
              <a:t>0.34	</a:t>
            </a:r>
          </a:p>
          <a:p>
            <a:r>
              <a:rPr lang="en-US" sz="1600" b="1" baseline="0" dirty="0" smtClean="0">
                <a:solidFill>
                  <a:srgbClr val="000000"/>
                </a:solidFill>
                <a:latin typeface="Arial"/>
              </a:rPr>
              <a:t>21		Mining				</a:t>
            </a:r>
            <a:r>
              <a:rPr lang="en-US" sz="2000" b="1" baseline="0" dirty="0" smtClean="0">
                <a:solidFill>
                  <a:srgbClr val="000000"/>
                </a:solidFill>
                <a:latin typeface="+mn-lt"/>
              </a:rPr>
              <a:t>NA	</a:t>
            </a:r>
          </a:p>
          <a:p>
            <a:r>
              <a:rPr lang="en-US" sz="1600" b="1" baseline="0" dirty="0" smtClean="0">
                <a:solidFill>
                  <a:srgbClr val="000000"/>
                </a:solidFill>
                <a:latin typeface="Arial"/>
              </a:rPr>
              <a:t>22		Utilities				</a:t>
            </a:r>
            <a:r>
              <a:rPr lang="en-US" sz="2000" b="1" baseline="0" dirty="0" smtClean="0">
                <a:solidFill>
                  <a:srgbClr val="000000"/>
                </a:solidFill>
                <a:latin typeface="+mn-lt"/>
              </a:rPr>
              <a:t>8.89	</a:t>
            </a:r>
          </a:p>
          <a:p>
            <a:r>
              <a:rPr lang="en-US" sz="1600" b="1" baseline="0" dirty="0" smtClean="0">
                <a:solidFill>
                  <a:srgbClr val="000000"/>
                </a:solidFill>
                <a:latin typeface="Arial"/>
              </a:rPr>
              <a:t>23		Construction			</a:t>
            </a:r>
            <a:r>
              <a:rPr lang="en-US" sz="2000" b="1" baseline="0" dirty="0" smtClean="0">
                <a:solidFill>
                  <a:srgbClr val="000000"/>
                </a:solidFill>
                <a:latin typeface="+mn-lt"/>
              </a:rPr>
              <a:t>2.59	</a:t>
            </a:r>
          </a:p>
          <a:p>
            <a:r>
              <a:rPr lang="en-US" sz="1600" baseline="0" dirty="0" smtClean="0">
                <a:solidFill>
                  <a:srgbClr val="000000"/>
                </a:solidFill>
                <a:latin typeface="Arial"/>
              </a:rPr>
              <a:t>	236	Construction of buildings			</a:t>
            </a:r>
            <a:r>
              <a:rPr lang="en-US" sz="2000" baseline="0" dirty="0" smtClean="0">
                <a:solidFill>
                  <a:srgbClr val="000000"/>
                </a:solidFill>
                <a:latin typeface="+mn-lt"/>
              </a:rPr>
              <a:t>4.84	</a:t>
            </a:r>
          </a:p>
          <a:p>
            <a:r>
              <a:rPr lang="en-US" sz="1600" baseline="0" dirty="0" smtClean="0">
                <a:solidFill>
                  <a:srgbClr val="000000"/>
                </a:solidFill>
                <a:latin typeface="Arial"/>
              </a:rPr>
              <a:t>	237	Heavy and civil engineering construction		</a:t>
            </a:r>
            <a:r>
              <a:rPr lang="en-US" sz="2000" baseline="0" dirty="0" smtClean="0">
                <a:solidFill>
                  <a:srgbClr val="000000"/>
                </a:solidFill>
                <a:latin typeface="+mn-lt"/>
              </a:rPr>
              <a:t>0.96	</a:t>
            </a:r>
          </a:p>
          <a:p>
            <a:r>
              <a:rPr lang="en-US" sz="1600" baseline="0" dirty="0" smtClean="0">
                <a:solidFill>
                  <a:srgbClr val="000000"/>
                </a:solidFill>
                <a:latin typeface="Arial"/>
              </a:rPr>
              <a:t>	238	Specialty trade contractors			</a:t>
            </a:r>
            <a:r>
              <a:rPr lang="en-US" sz="2000" baseline="0" dirty="0" smtClean="0">
                <a:solidFill>
                  <a:srgbClr val="000000"/>
                </a:solidFill>
                <a:latin typeface="+mn-lt"/>
              </a:rPr>
              <a:t>2.05	</a:t>
            </a:r>
          </a:p>
          <a:p>
            <a:r>
              <a:rPr lang="en-US" sz="1600" b="1" baseline="0" dirty="0" smtClean="0">
                <a:solidFill>
                  <a:srgbClr val="000000"/>
                </a:solidFill>
                <a:latin typeface="Arial"/>
              </a:rPr>
              <a:t>31-33		Manufacturing			</a:t>
            </a:r>
            <a:r>
              <a:rPr lang="en-US" sz="2000" b="1" baseline="0" dirty="0" smtClean="0">
                <a:solidFill>
                  <a:srgbClr val="000000"/>
                </a:solidFill>
                <a:latin typeface="+mn-lt"/>
              </a:rPr>
              <a:t>0.37	</a:t>
            </a:r>
          </a:p>
          <a:p>
            <a:r>
              <a:rPr lang="en-US" sz="1600" baseline="0" dirty="0" smtClean="0">
                <a:solidFill>
                  <a:srgbClr val="000000"/>
                </a:solidFill>
                <a:latin typeface="Arial"/>
              </a:rPr>
              <a:t>	311	Food manufacturing			</a:t>
            </a:r>
            <a:r>
              <a:rPr lang="en-US" sz="2000" baseline="0" dirty="0" smtClean="0">
                <a:solidFill>
                  <a:srgbClr val="000000"/>
                </a:solidFill>
                <a:latin typeface="+mn-lt"/>
              </a:rPr>
              <a:t>0.88	</a:t>
            </a:r>
          </a:p>
          <a:p>
            <a:r>
              <a:rPr lang="en-US" sz="1600" baseline="0" dirty="0" smtClean="0">
                <a:solidFill>
                  <a:srgbClr val="000000"/>
                </a:solidFill>
                <a:latin typeface="Arial"/>
              </a:rPr>
              <a:t>	327	Nonmetallic mineral product manufacturing	</a:t>
            </a:r>
            <a:r>
              <a:rPr lang="en-US" sz="2000" baseline="0" dirty="0" smtClean="0">
                <a:solidFill>
                  <a:srgbClr val="000000"/>
                </a:solidFill>
                <a:latin typeface="+mn-lt"/>
              </a:rPr>
              <a:t>1.14	</a:t>
            </a:r>
          </a:p>
          <a:p>
            <a:r>
              <a:rPr lang="en-US" sz="1600" baseline="0" dirty="0" smtClean="0">
                <a:solidFill>
                  <a:srgbClr val="000000"/>
                </a:solidFill>
                <a:latin typeface="Arial"/>
              </a:rPr>
              <a:t>	331	Primary metal manufacturing		</a:t>
            </a:r>
            <a:r>
              <a:rPr lang="en-US" sz="2000" baseline="0" dirty="0" smtClean="0">
                <a:solidFill>
                  <a:srgbClr val="000000"/>
                </a:solidFill>
                <a:latin typeface="+mn-lt"/>
              </a:rPr>
              <a:t>0.00	</a:t>
            </a:r>
          </a:p>
          <a:p>
            <a:r>
              <a:rPr lang="en-US" sz="1600" baseline="0" dirty="0" smtClean="0">
                <a:solidFill>
                  <a:srgbClr val="000000"/>
                </a:solidFill>
                <a:latin typeface="Arial"/>
              </a:rPr>
              <a:t>	332	Fabricated metal product manufacturing		</a:t>
            </a:r>
            <a:r>
              <a:rPr lang="en-US" sz="2000" baseline="0" dirty="0" smtClean="0">
                <a:solidFill>
                  <a:srgbClr val="000000"/>
                </a:solidFill>
                <a:latin typeface="+mn-lt"/>
              </a:rPr>
              <a:t>0.34	</a:t>
            </a:r>
          </a:p>
          <a:p>
            <a:r>
              <a:rPr lang="en-US" sz="1600" b="1" baseline="0" dirty="0" smtClean="0">
                <a:solidFill>
                  <a:srgbClr val="000000"/>
                </a:solidFill>
                <a:latin typeface="Arial"/>
              </a:rPr>
              <a:t>42		Wholesale trade			</a:t>
            </a:r>
            <a:r>
              <a:rPr lang="en-US" sz="2000" b="1" baseline="0" dirty="0" smtClean="0">
                <a:solidFill>
                  <a:srgbClr val="000000"/>
                </a:solidFill>
                <a:latin typeface="+mn-lt"/>
              </a:rPr>
              <a:t>0.31	</a:t>
            </a:r>
          </a:p>
          <a:p>
            <a:r>
              <a:rPr lang="en-US" sz="1600" baseline="0" dirty="0" smtClean="0">
                <a:solidFill>
                  <a:srgbClr val="000000"/>
                </a:solidFill>
                <a:latin typeface="Arial"/>
              </a:rPr>
              <a:t>	423	Merchant wholesalers, durable goods		</a:t>
            </a:r>
            <a:r>
              <a:rPr lang="en-US" sz="2000" baseline="0" dirty="0" smtClean="0">
                <a:solidFill>
                  <a:srgbClr val="000000"/>
                </a:solidFill>
                <a:latin typeface="+mn-lt"/>
              </a:rPr>
              <a:t>0.19	</a:t>
            </a:r>
          </a:p>
          <a:p>
            <a:r>
              <a:rPr lang="en-US" sz="1600" baseline="0" dirty="0" smtClean="0">
                <a:solidFill>
                  <a:srgbClr val="000000"/>
                </a:solidFill>
                <a:latin typeface="Arial"/>
              </a:rPr>
              <a:t>	424	Merchant wholesalers, nondurable goods	</a:t>
            </a:r>
            <a:r>
              <a:rPr lang="en-US" sz="2000" baseline="0" dirty="0" smtClean="0">
                <a:solidFill>
                  <a:srgbClr val="000000"/>
                </a:solidFill>
                <a:latin typeface="+mn-lt"/>
              </a:rPr>
              <a:t>0.39	</a:t>
            </a:r>
          </a:p>
          <a:p>
            <a:r>
              <a:rPr lang="en-US" sz="1600" baseline="0" dirty="0" smtClean="0">
                <a:solidFill>
                  <a:srgbClr val="000000"/>
                </a:solidFill>
                <a:latin typeface="Arial"/>
              </a:rPr>
              <a:t>	425	Electronic markets and agents and broker	</a:t>
            </a:r>
            <a:r>
              <a:rPr lang="en-US" sz="2000" baseline="0" dirty="0" smtClean="0">
                <a:solidFill>
                  <a:srgbClr val="000000"/>
                </a:solidFill>
                <a:latin typeface="+mn-lt"/>
              </a:rPr>
              <a:t>0.56	</a:t>
            </a:r>
          </a:p>
          <a:p>
            <a:r>
              <a:rPr lang="en-US" sz="1600" baseline="0" dirty="0" smtClean="0">
                <a:solidFill>
                  <a:srgbClr val="000000"/>
                </a:solidFill>
                <a:latin typeface="Arial"/>
              </a:rPr>
              <a:t>		Other industries	</a:t>
            </a:r>
            <a:r>
              <a:rPr lang="en-US" sz="2000" baseline="0" dirty="0" smtClean="0">
                <a:solidFill>
                  <a:srgbClr val="000000"/>
                </a:solidFill>
                <a:latin typeface="+mn-lt"/>
              </a:rPr>
              <a:t>	</a:t>
            </a:r>
          </a:p>
          <a:p>
            <a:r>
              <a:rPr lang="en-US" sz="1600" b="1" baseline="0" dirty="0" smtClean="0">
                <a:solidFill>
                  <a:srgbClr val="000000"/>
                </a:solidFill>
                <a:latin typeface="Arial"/>
              </a:rPr>
              <a:t>44-45		Retail trade				</a:t>
            </a:r>
            <a:r>
              <a:rPr lang="en-US" sz="2000" b="1" baseline="0" dirty="0" smtClean="0">
                <a:solidFill>
                  <a:srgbClr val="000000"/>
                </a:solidFill>
                <a:latin typeface="+mn-lt"/>
              </a:rPr>
              <a:t>1.17	</a:t>
            </a:r>
          </a:p>
          <a:p>
            <a:r>
              <a:rPr lang="en-US" sz="1600" baseline="0" dirty="0" smtClean="0">
                <a:solidFill>
                  <a:srgbClr val="000000"/>
                </a:solidFill>
                <a:latin typeface="Arial"/>
              </a:rPr>
              <a:t>	441	Motor vehicle and parts dealers		</a:t>
            </a:r>
            <a:r>
              <a:rPr lang="en-US" sz="2000" baseline="0" dirty="0" smtClean="0">
                <a:solidFill>
                  <a:srgbClr val="000000"/>
                </a:solidFill>
                <a:latin typeface="+mn-lt"/>
              </a:rPr>
              <a:t>0.62	</a:t>
            </a:r>
          </a:p>
          <a:p>
            <a:r>
              <a:rPr lang="en-US" sz="1600" baseline="0" dirty="0" smtClean="0">
                <a:solidFill>
                  <a:srgbClr val="000000"/>
                </a:solidFill>
                <a:latin typeface="Arial"/>
              </a:rPr>
              <a:t>	443	Electronics and appliance stores		</a:t>
            </a:r>
            <a:r>
              <a:rPr lang="en-US" sz="2000" baseline="0" dirty="0" smtClean="0">
                <a:solidFill>
                  <a:srgbClr val="000000"/>
                </a:solidFill>
                <a:latin typeface="+mn-lt"/>
              </a:rPr>
              <a:t>0.56	</a:t>
            </a:r>
          </a:p>
          <a:p>
            <a:r>
              <a:rPr lang="en-US" sz="1600" baseline="0" dirty="0" smtClean="0">
                <a:solidFill>
                  <a:srgbClr val="000000"/>
                </a:solidFill>
                <a:latin typeface="Arial"/>
              </a:rPr>
              <a:t>	444	Building material and garden supply stores	</a:t>
            </a:r>
            <a:r>
              <a:rPr lang="en-US" sz="2000" baseline="0" dirty="0" smtClean="0">
                <a:solidFill>
                  <a:srgbClr val="000000"/>
                </a:solidFill>
                <a:latin typeface="+mn-lt"/>
              </a:rPr>
              <a:t>2.74	</a:t>
            </a:r>
          </a:p>
          <a:p>
            <a:r>
              <a:rPr lang="en-US" sz="1600" baseline="0" dirty="0" smtClean="0">
                <a:solidFill>
                  <a:srgbClr val="000000"/>
                </a:solidFill>
                <a:latin typeface="Arial"/>
              </a:rPr>
              <a:t>	445	Food and beverage stores			</a:t>
            </a:r>
            <a:r>
              <a:rPr lang="en-US" sz="2000" baseline="0" dirty="0" smtClean="0">
                <a:solidFill>
                  <a:srgbClr val="000000"/>
                </a:solidFill>
                <a:latin typeface="+mn-lt"/>
              </a:rPr>
              <a:t>2.28	</a:t>
            </a:r>
          </a:p>
          <a:p>
            <a:r>
              <a:rPr lang="en-US" sz="1600" baseline="0" dirty="0" smtClean="0">
                <a:solidFill>
                  <a:srgbClr val="000000"/>
                </a:solidFill>
                <a:latin typeface="Arial"/>
              </a:rPr>
              <a:t>	446	Health and personal care stores		</a:t>
            </a:r>
            <a:r>
              <a:rPr lang="en-US" sz="2000" baseline="0" dirty="0" smtClean="0">
                <a:solidFill>
                  <a:srgbClr val="000000"/>
                </a:solidFill>
                <a:latin typeface="+mn-lt"/>
              </a:rPr>
              <a:t>1.59	</a:t>
            </a:r>
          </a:p>
          <a:p>
            <a:r>
              <a:rPr lang="en-US" sz="1600" baseline="0" dirty="0" smtClean="0">
                <a:solidFill>
                  <a:srgbClr val="000000"/>
                </a:solidFill>
                <a:latin typeface="Arial"/>
              </a:rPr>
              <a:t>	447	Gasoline stations			</a:t>
            </a:r>
            <a:r>
              <a:rPr lang="en-US" sz="2000" baseline="0" dirty="0" smtClean="0">
                <a:solidFill>
                  <a:srgbClr val="000000"/>
                </a:solidFill>
                <a:latin typeface="+mn-lt"/>
              </a:rPr>
              <a:t>2.67	</a:t>
            </a:r>
          </a:p>
          <a:p>
            <a:r>
              <a:rPr lang="en-US" sz="1600" baseline="0" dirty="0" smtClean="0">
                <a:solidFill>
                  <a:srgbClr val="000000"/>
                </a:solidFill>
                <a:latin typeface="Arial"/>
              </a:rPr>
              <a:t>	448	Clothing and clothing accessories stores		</a:t>
            </a:r>
            <a:r>
              <a:rPr lang="en-US" sz="2000" baseline="0" dirty="0" smtClean="0">
                <a:solidFill>
                  <a:srgbClr val="000000"/>
                </a:solidFill>
                <a:latin typeface="+mn-lt"/>
              </a:rPr>
              <a:t>0.29	</a:t>
            </a:r>
          </a:p>
          <a:p>
            <a:r>
              <a:rPr lang="en-US" sz="1600" baseline="0" dirty="0" smtClean="0">
                <a:solidFill>
                  <a:srgbClr val="000000"/>
                </a:solidFill>
                <a:latin typeface="Arial"/>
              </a:rPr>
              <a:t>	451	Sporting goods, hobby, book and music stores	</a:t>
            </a:r>
            <a:r>
              <a:rPr lang="en-US" sz="2000" baseline="0" dirty="0" smtClean="0">
                <a:solidFill>
                  <a:srgbClr val="000000"/>
                </a:solidFill>
                <a:latin typeface="+mn-lt"/>
              </a:rPr>
              <a:t>0.95	</a:t>
            </a:r>
          </a:p>
          <a:p>
            <a:r>
              <a:rPr lang="en-US" sz="1600" baseline="0" dirty="0" smtClean="0">
                <a:solidFill>
                  <a:srgbClr val="000000"/>
                </a:solidFill>
                <a:latin typeface="Arial"/>
              </a:rPr>
              <a:t>	453	Miscellaneous store retailers		</a:t>
            </a:r>
            <a:r>
              <a:rPr lang="en-US" sz="2000" baseline="0" dirty="0" smtClean="0">
                <a:solidFill>
                  <a:srgbClr val="000000"/>
                </a:solidFill>
                <a:latin typeface="+mn-lt"/>
              </a:rPr>
              <a:t>1.09	</a:t>
            </a:r>
          </a:p>
          <a:p>
            <a:r>
              <a:rPr lang="en-US" sz="1600" baseline="0" dirty="0" smtClean="0">
                <a:solidFill>
                  <a:srgbClr val="000000"/>
                </a:solidFill>
                <a:latin typeface="Arial"/>
              </a:rPr>
              <a:t>	454	</a:t>
            </a:r>
            <a:r>
              <a:rPr lang="en-US" sz="1600" baseline="0" dirty="0" err="1" smtClean="0">
                <a:solidFill>
                  <a:srgbClr val="000000"/>
                </a:solidFill>
                <a:latin typeface="Arial"/>
              </a:rPr>
              <a:t>Nonstore</a:t>
            </a:r>
            <a:r>
              <a:rPr lang="en-US" sz="1600" baseline="0" dirty="0" smtClean="0">
                <a:solidFill>
                  <a:srgbClr val="000000"/>
                </a:solidFill>
                <a:latin typeface="Arial"/>
              </a:rPr>
              <a:t> retailers			</a:t>
            </a:r>
            <a:r>
              <a:rPr lang="en-US" sz="2000" baseline="0" dirty="0" smtClean="0">
                <a:solidFill>
                  <a:srgbClr val="000000"/>
                </a:solidFill>
                <a:latin typeface="+mn-lt"/>
              </a:rPr>
              <a:t>1.28	</a:t>
            </a:r>
          </a:p>
          <a:p>
            <a:r>
              <a:rPr lang="en-US" sz="1600" b="1" baseline="0" dirty="0" smtClean="0">
                <a:solidFill>
                  <a:srgbClr val="000000"/>
                </a:solidFill>
                <a:latin typeface="Arial"/>
              </a:rPr>
              <a:t>48-49		Transportation and warehousing		</a:t>
            </a:r>
            <a:r>
              <a:rPr lang="en-US" sz="2000" b="1" baseline="0" dirty="0" smtClean="0">
                <a:solidFill>
                  <a:srgbClr val="000000"/>
                </a:solidFill>
                <a:latin typeface="+mn-lt"/>
              </a:rPr>
              <a:t>0.70	</a:t>
            </a:r>
          </a:p>
          <a:p>
            <a:r>
              <a:rPr lang="en-US" sz="1600" baseline="0" dirty="0" smtClean="0">
                <a:solidFill>
                  <a:srgbClr val="000000"/>
                </a:solidFill>
                <a:latin typeface="Arial"/>
              </a:rPr>
              <a:t>	484	Truck transportation			</a:t>
            </a:r>
            <a:r>
              <a:rPr lang="en-US" sz="2000" baseline="0" dirty="0" smtClean="0">
                <a:solidFill>
                  <a:srgbClr val="000000"/>
                </a:solidFill>
                <a:latin typeface="+mn-lt"/>
              </a:rPr>
              <a:t>0.20	</a:t>
            </a:r>
          </a:p>
          <a:p>
            <a:r>
              <a:rPr lang="en-US" sz="1600" baseline="0" dirty="0" smtClean="0">
                <a:solidFill>
                  <a:srgbClr val="000000"/>
                </a:solidFill>
                <a:latin typeface="Arial"/>
              </a:rPr>
              <a:t>	487	Scenic and sightseeing transportation		</a:t>
            </a:r>
            <a:r>
              <a:rPr lang="en-US" sz="2000" baseline="0" dirty="0" smtClean="0">
                <a:solidFill>
                  <a:srgbClr val="000000"/>
                </a:solidFill>
                <a:latin typeface="+mn-lt"/>
              </a:rPr>
              <a:t>33.16	</a:t>
            </a:r>
          </a:p>
          <a:p>
            <a:r>
              <a:rPr lang="en-US" sz="1600" baseline="0" dirty="0" smtClean="0">
                <a:solidFill>
                  <a:srgbClr val="000000"/>
                </a:solidFill>
                <a:latin typeface="Arial"/>
              </a:rPr>
              <a:t>	488	Support activities for transportation		</a:t>
            </a:r>
            <a:r>
              <a:rPr lang="en-US" sz="2000" baseline="0" dirty="0" smtClean="0">
                <a:solidFill>
                  <a:srgbClr val="000000"/>
                </a:solidFill>
                <a:latin typeface="+mn-lt"/>
              </a:rPr>
              <a:t>0.54	</a:t>
            </a:r>
          </a:p>
          <a:p>
            <a:r>
              <a:rPr lang="en-US" sz="1600" b="1" baseline="0" dirty="0" smtClean="0">
                <a:solidFill>
                  <a:srgbClr val="000000"/>
                </a:solidFill>
                <a:latin typeface="Arial"/>
              </a:rPr>
              <a:t>51		Information			</a:t>
            </a:r>
            <a:r>
              <a:rPr lang="en-US" sz="2000" b="1" baseline="0" dirty="0" smtClean="0">
                <a:solidFill>
                  <a:srgbClr val="000000"/>
                </a:solidFill>
                <a:latin typeface="+mn-lt"/>
              </a:rPr>
              <a:t>0.33	</a:t>
            </a:r>
          </a:p>
          <a:p>
            <a:r>
              <a:rPr lang="en-US" sz="1600" baseline="0" dirty="0" smtClean="0">
                <a:solidFill>
                  <a:srgbClr val="000000"/>
                </a:solidFill>
                <a:latin typeface="Arial"/>
              </a:rPr>
              <a:t>	517	Telecommunications			</a:t>
            </a:r>
            <a:r>
              <a:rPr lang="en-US" sz="2000" baseline="0" dirty="0" smtClean="0">
                <a:solidFill>
                  <a:srgbClr val="000000"/>
                </a:solidFill>
                <a:latin typeface="+mn-lt"/>
              </a:rPr>
              <a:t>0.67	</a:t>
            </a:r>
          </a:p>
          <a:p>
            <a:r>
              <a:rPr lang="en-US" sz="1600" b="1" baseline="0" dirty="0" smtClean="0">
                <a:solidFill>
                  <a:srgbClr val="000000"/>
                </a:solidFill>
                <a:latin typeface="Arial"/>
              </a:rPr>
              <a:t>52		Finance and insurance			</a:t>
            </a:r>
            <a:r>
              <a:rPr lang="en-US" sz="2000" b="1" baseline="0" dirty="0" smtClean="0">
                <a:solidFill>
                  <a:srgbClr val="000000"/>
                </a:solidFill>
                <a:latin typeface="+mn-lt"/>
              </a:rPr>
              <a:t>0.63	</a:t>
            </a:r>
          </a:p>
          <a:p>
            <a:r>
              <a:rPr lang="en-US" sz="1600" baseline="0" dirty="0" smtClean="0">
                <a:solidFill>
                  <a:srgbClr val="000000"/>
                </a:solidFill>
                <a:latin typeface="Arial"/>
              </a:rPr>
              <a:t>	522	Credit intermediation and related activities	</a:t>
            </a:r>
            <a:r>
              <a:rPr lang="en-US" sz="2000" baseline="0" dirty="0" smtClean="0">
                <a:solidFill>
                  <a:srgbClr val="000000"/>
                </a:solidFill>
                <a:latin typeface="+mn-lt"/>
              </a:rPr>
              <a:t>0.83	</a:t>
            </a:r>
          </a:p>
          <a:p>
            <a:r>
              <a:rPr lang="en-US" sz="1600" b="1" baseline="0" dirty="0" smtClean="0">
                <a:solidFill>
                  <a:srgbClr val="000000"/>
                </a:solidFill>
                <a:latin typeface="Arial"/>
              </a:rPr>
              <a:t>53		Real estate and rental and leasing		</a:t>
            </a:r>
            <a:r>
              <a:rPr lang="en-US" sz="2000" b="1" baseline="0" dirty="0" smtClean="0">
                <a:solidFill>
                  <a:srgbClr val="000000"/>
                </a:solidFill>
                <a:latin typeface="+mn-lt"/>
              </a:rPr>
              <a:t>1.06	</a:t>
            </a:r>
          </a:p>
          <a:p>
            <a:r>
              <a:rPr lang="en-US" sz="1600" baseline="0" dirty="0" smtClean="0">
                <a:solidFill>
                  <a:srgbClr val="000000"/>
                </a:solidFill>
                <a:latin typeface="Arial"/>
              </a:rPr>
              <a:t>	531	Real estate				</a:t>
            </a:r>
            <a:r>
              <a:rPr lang="en-US" sz="2000" baseline="0" dirty="0" smtClean="0">
                <a:solidFill>
                  <a:srgbClr val="000000"/>
                </a:solidFill>
                <a:latin typeface="+mn-lt"/>
              </a:rPr>
              <a:t>1.23	</a:t>
            </a:r>
          </a:p>
          <a:p>
            <a:r>
              <a:rPr lang="en-US" sz="1600" baseline="0" dirty="0" smtClean="0">
                <a:solidFill>
                  <a:srgbClr val="000000"/>
                </a:solidFill>
                <a:latin typeface="Arial"/>
              </a:rPr>
              <a:t>	532	Rental and leasing services			</a:t>
            </a:r>
            <a:r>
              <a:rPr lang="en-US" sz="2000" baseline="0" dirty="0" smtClean="0">
                <a:solidFill>
                  <a:srgbClr val="000000"/>
                </a:solidFill>
                <a:latin typeface="+mn-lt"/>
              </a:rPr>
              <a:t>0.51	</a:t>
            </a:r>
          </a:p>
          <a:p>
            <a:r>
              <a:rPr lang="en-US" sz="1600" b="1" baseline="0" dirty="0" smtClean="0">
                <a:solidFill>
                  <a:srgbClr val="000000"/>
                </a:solidFill>
                <a:latin typeface="Arial"/>
              </a:rPr>
              <a:t>54		Professional and technical services		</a:t>
            </a:r>
            <a:r>
              <a:rPr lang="en-US" sz="2000" b="1" baseline="0" dirty="0" smtClean="0">
                <a:solidFill>
                  <a:srgbClr val="000000"/>
                </a:solidFill>
                <a:latin typeface="+mn-lt"/>
              </a:rPr>
              <a:t>0.48	</a:t>
            </a:r>
          </a:p>
          <a:p>
            <a:r>
              <a:rPr lang="en-US" sz="1600" baseline="0" dirty="0" smtClean="0">
                <a:solidFill>
                  <a:srgbClr val="000000"/>
                </a:solidFill>
                <a:latin typeface="Arial"/>
              </a:rPr>
              <a:t>	541	Professional and technical services		</a:t>
            </a:r>
            <a:r>
              <a:rPr lang="en-US" sz="2000" baseline="0" dirty="0" smtClean="0">
                <a:solidFill>
                  <a:srgbClr val="000000"/>
                </a:solidFill>
                <a:latin typeface="+mn-lt"/>
              </a:rPr>
              <a:t>0.48	</a:t>
            </a:r>
          </a:p>
          <a:p>
            <a:r>
              <a:rPr lang="en-US" sz="1600" b="1" baseline="0" dirty="0" smtClean="0">
                <a:solidFill>
                  <a:srgbClr val="000000"/>
                </a:solidFill>
                <a:latin typeface="Arial"/>
              </a:rPr>
              <a:t>55		Management of companies and enterprises	</a:t>
            </a:r>
            <a:r>
              <a:rPr lang="en-US" sz="2000" b="1" baseline="0" dirty="0" smtClean="0">
                <a:solidFill>
                  <a:srgbClr val="000000"/>
                </a:solidFill>
                <a:latin typeface="+mn-lt"/>
              </a:rPr>
              <a:t>NA	</a:t>
            </a:r>
          </a:p>
          <a:p>
            <a:r>
              <a:rPr lang="en-US" sz="1600" b="1" baseline="0" dirty="0" smtClean="0">
                <a:solidFill>
                  <a:srgbClr val="000000"/>
                </a:solidFill>
                <a:latin typeface="Arial"/>
              </a:rPr>
              <a:t>56		Administrative and waste services		</a:t>
            </a:r>
            <a:r>
              <a:rPr lang="en-US" sz="2000" b="1" baseline="0" dirty="0" smtClean="0">
                <a:solidFill>
                  <a:srgbClr val="000000"/>
                </a:solidFill>
                <a:latin typeface="+mn-lt"/>
              </a:rPr>
              <a:t>0.82	</a:t>
            </a:r>
          </a:p>
          <a:p>
            <a:r>
              <a:rPr lang="en-US" sz="1600" baseline="0" dirty="0" smtClean="0">
                <a:solidFill>
                  <a:srgbClr val="000000"/>
                </a:solidFill>
                <a:latin typeface="Arial"/>
              </a:rPr>
              <a:t>	561	Administrative and support services		</a:t>
            </a:r>
            <a:r>
              <a:rPr lang="en-US" sz="2000" baseline="0" dirty="0" smtClean="0">
                <a:solidFill>
                  <a:srgbClr val="000000"/>
                </a:solidFill>
                <a:latin typeface="+mn-lt"/>
              </a:rPr>
              <a:t>0.82	</a:t>
            </a:r>
          </a:p>
          <a:p>
            <a:r>
              <a:rPr lang="en-US" sz="1600" baseline="0" dirty="0" smtClean="0">
                <a:solidFill>
                  <a:srgbClr val="000000"/>
                </a:solidFill>
                <a:latin typeface="Arial"/>
              </a:rPr>
              <a:t>	562	Waste management and remediation service	</a:t>
            </a:r>
            <a:r>
              <a:rPr lang="en-US" sz="2000" baseline="0" dirty="0" smtClean="0">
                <a:solidFill>
                  <a:srgbClr val="000000"/>
                </a:solidFill>
                <a:latin typeface="+mn-lt"/>
              </a:rPr>
              <a:t>0.78	</a:t>
            </a:r>
          </a:p>
          <a:p>
            <a:r>
              <a:rPr lang="en-US" sz="1600" b="1" baseline="0" dirty="0" smtClean="0">
                <a:solidFill>
                  <a:srgbClr val="000000"/>
                </a:solidFill>
                <a:latin typeface="Arial"/>
              </a:rPr>
              <a:t>61		Educational services			</a:t>
            </a:r>
            <a:r>
              <a:rPr lang="en-US" sz="2000" b="1" baseline="0" dirty="0" smtClean="0">
                <a:solidFill>
                  <a:srgbClr val="000000"/>
                </a:solidFill>
                <a:latin typeface="+mn-lt"/>
              </a:rPr>
              <a:t>0.82	</a:t>
            </a:r>
          </a:p>
          <a:p>
            <a:r>
              <a:rPr lang="en-US" sz="1600" b="1" baseline="0" dirty="0" smtClean="0">
                <a:solidFill>
                  <a:srgbClr val="000000"/>
                </a:solidFill>
                <a:latin typeface="Arial"/>
              </a:rPr>
              <a:t>62		Health care and social assistance		</a:t>
            </a:r>
            <a:r>
              <a:rPr lang="en-US" sz="2000" b="1" baseline="0" dirty="0" smtClean="0">
                <a:solidFill>
                  <a:srgbClr val="000000"/>
                </a:solidFill>
                <a:latin typeface="+mn-lt"/>
              </a:rPr>
              <a:t>0.58	</a:t>
            </a:r>
          </a:p>
          <a:p>
            <a:r>
              <a:rPr lang="en-US" sz="1600" baseline="0" dirty="0" smtClean="0">
                <a:solidFill>
                  <a:srgbClr val="000000"/>
                </a:solidFill>
                <a:latin typeface="Arial"/>
              </a:rPr>
              <a:t>	621	Ambulatory health care services		</a:t>
            </a:r>
            <a:r>
              <a:rPr lang="en-US" sz="2000" baseline="0" dirty="0" smtClean="0">
                <a:solidFill>
                  <a:srgbClr val="000000"/>
                </a:solidFill>
                <a:latin typeface="+mn-lt"/>
              </a:rPr>
              <a:t>0.55	</a:t>
            </a:r>
          </a:p>
          <a:p>
            <a:r>
              <a:rPr lang="en-US" sz="1600" baseline="0" dirty="0" smtClean="0">
                <a:solidFill>
                  <a:srgbClr val="000000"/>
                </a:solidFill>
                <a:latin typeface="Arial"/>
              </a:rPr>
              <a:t>	622	Hospitals				</a:t>
            </a:r>
            <a:r>
              <a:rPr lang="en-US" sz="2000" baseline="0" dirty="0" smtClean="0">
                <a:solidFill>
                  <a:srgbClr val="000000"/>
                </a:solidFill>
                <a:latin typeface="+mn-lt"/>
              </a:rPr>
              <a:t>NA	</a:t>
            </a:r>
          </a:p>
          <a:p>
            <a:r>
              <a:rPr lang="en-US" sz="1600" baseline="0" dirty="0" smtClean="0">
                <a:solidFill>
                  <a:srgbClr val="000000"/>
                </a:solidFill>
                <a:latin typeface="Arial"/>
              </a:rPr>
              <a:t>	623	Nursing and residential care facilities		</a:t>
            </a:r>
            <a:r>
              <a:rPr lang="en-US" sz="2000" baseline="0" dirty="0" smtClean="0">
                <a:solidFill>
                  <a:srgbClr val="000000"/>
                </a:solidFill>
                <a:latin typeface="+mn-lt"/>
              </a:rPr>
              <a:t>1.04	</a:t>
            </a:r>
          </a:p>
          <a:p>
            <a:r>
              <a:rPr lang="en-US" sz="1600" baseline="0" dirty="0" smtClean="0">
                <a:solidFill>
                  <a:srgbClr val="000000"/>
                </a:solidFill>
                <a:latin typeface="Arial"/>
              </a:rPr>
              <a:t>	624	Social assistance			</a:t>
            </a:r>
            <a:r>
              <a:rPr lang="en-US" sz="2000" baseline="0" dirty="0" smtClean="0">
                <a:solidFill>
                  <a:srgbClr val="000000"/>
                </a:solidFill>
                <a:latin typeface="+mn-lt"/>
              </a:rPr>
              <a:t>0.90	</a:t>
            </a:r>
          </a:p>
          <a:p>
            <a:r>
              <a:rPr lang="en-US" sz="1600" b="1" baseline="0" dirty="0" smtClean="0">
                <a:solidFill>
                  <a:srgbClr val="000000"/>
                </a:solidFill>
                <a:latin typeface="Arial"/>
              </a:rPr>
              <a:t>71		Arts, entertainment, and recreation		</a:t>
            </a:r>
            <a:r>
              <a:rPr lang="en-US" sz="2000" b="1" baseline="0" dirty="0" smtClean="0">
                <a:solidFill>
                  <a:srgbClr val="000000"/>
                </a:solidFill>
                <a:latin typeface="+mn-lt"/>
              </a:rPr>
              <a:t>1.86	</a:t>
            </a:r>
          </a:p>
          <a:p>
            <a:r>
              <a:rPr lang="en-US" sz="1600" baseline="0" dirty="0" smtClean="0">
                <a:solidFill>
                  <a:srgbClr val="000000"/>
                </a:solidFill>
                <a:latin typeface="Arial"/>
              </a:rPr>
              <a:t>	713	Amusements, gambling, and recreation		</a:t>
            </a:r>
            <a:r>
              <a:rPr lang="en-US" sz="2000" baseline="0" dirty="0" smtClean="0">
                <a:solidFill>
                  <a:srgbClr val="000000"/>
                </a:solidFill>
                <a:latin typeface="+mn-lt"/>
              </a:rPr>
              <a:t>1.87	</a:t>
            </a:r>
          </a:p>
          <a:p>
            <a:r>
              <a:rPr lang="en-US" sz="1600" b="1" baseline="0" dirty="0" smtClean="0">
                <a:solidFill>
                  <a:srgbClr val="000000"/>
                </a:solidFill>
                <a:latin typeface="Arial"/>
              </a:rPr>
              <a:t>72		Accommodation and food services		</a:t>
            </a:r>
            <a:r>
              <a:rPr lang="en-US" sz="2000" b="1" baseline="0" dirty="0" smtClean="0">
                <a:solidFill>
                  <a:srgbClr val="000000"/>
                </a:solidFill>
                <a:latin typeface="+mn-lt"/>
              </a:rPr>
              <a:t>2.43	</a:t>
            </a:r>
          </a:p>
          <a:p>
            <a:r>
              <a:rPr lang="en-US" sz="1600" baseline="0" dirty="0" smtClean="0">
                <a:solidFill>
                  <a:srgbClr val="000000"/>
                </a:solidFill>
                <a:latin typeface="Arial"/>
              </a:rPr>
              <a:t>	721	Accommodation			</a:t>
            </a:r>
            <a:r>
              <a:rPr lang="en-US" sz="2000" baseline="0" dirty="0" smtClean="0">
                <a:solidFill>
                  <a:srgbClr val="000000"/>
                </a:solidFill>
                <a:latin typeface="+mn-lt"/>
              </a:rPr>
              <a:t>9.44	</a:t>
            </a:r>
          </a:p>
          <a:p>
            <a:r>
              <a:rPr lang="en-US" sz="1600" baseline="0" dirty="0" smtClean="0">
                <a:solidFill>
                  <a:srgbClr val="000000"/>
                </a:solidFill>
                <a:latin typeface="Arial"/>
              </a:rPr>
              <a:t>	722	Food services and drinking places		</a:t>
            </a:r>
            <a:r>
              <a:rPr lang="en-US" sz="2000" baseline="0" dirty="0" smtClean="0">
                <a:solidFill>
                  <a:srgbClr val="000000"/>
                </a:solidFill>
                <a:latin typeface="+mn-lt"/>
              </a:rPr>
              <a:t>1.35	</a:t>
            </a:r>
          </a:p>
          <a:p>
            <a:r>
              <a:rPr lang="en-US" sz="1600" b="1" baseline="0" dirty="0" smtClean="0">
                <a:solidFill>
                  <a:srgbClr val="000000"/>
                </a:solidFill>
                <a:latin typeface="Arial"/>
              </a:rPr>
              <a:t>81		Other services, except public administration	</a:t>
            </a:r>
            <a:r>
              <a:rPr lang="en-US" sz="2000" b="1" baseline="0" dirty="0" smtClean="0">
                <a:solidFill>
                  <a:srgbClr val="000000"/>
                </a:solidFill>
                <a:latin typeface="+mn-lt"/>
              </a:rPr>
              <a:t>1.13	</a:t>
            </a:r>
          </a:p>
          <a:p>
            <a:r>
              <a:rPr lang="en-US" sz="1600" baseline="0" dirty="0" smtClean="0">
                <a:solidFill>
                  <a:srgbClr val="000000"/>
                </a:solidFill>
                <a:latin typeface="Arial"/>
              </a:rPr>
              <a:t>	811	Repair and maintenance			</a:t>
            </a:r>
            <a:r>
              <a:rPr lang="en-US" sz="2000" baseline="0" dirty="0" smtClean="0">
                <a:solidFill>
                  <a:srgbClr val="000000"/>
                </a:solidFill>
                <a:latin typeface="+mn-lt"/>
              </a:rPr>
              <a:t>0.73	</a:t>
            </a:r>
          </a:p>
          <a:p>
            <a:r>
              <a:rPr lang="en-US" sz="1600" baseline="0" dirty="0" smtClean="0">
                <a:solidFill>
                  <a:srgbClr val="000000"/>
                </a:solidFill>
                <a:latin typeface="Arial"/>
              </a:rPr>
              <a:t>	812	Personal and laundry services		</a:t>
            </a:r>
            <a:r>
              <a:rPr lang="en-US" sz="2000" baseline="0" dirty="0" smtClean="0">
                <a:solidFill>
                  <a:srgbClr val="000000"/>
                </a:solidFill>
                <a:latin typeface="+mn-lt"/>
              </a:rPr>
              <a:t>1.08	</a:t>
            </a:r>
          </a:p>
          <a:p>
            <a:r>
              <a:rPr lang="en-US" sz="1600" baseline="0" dirty="0" smtClean="0">
                <a:solidFill>
                  <a:srgbClr val="000000"/>
                </a:solidFill>
                <a:latin typeface="Arial"/>
              </a:rPr>
              <a:t>	813	Membership associations and organization	</a:t>
            </a:r>
            <a:r>
              <a:rPr lang="en-US" sz="2000" baseline="0" dirty="0" smtClean="0">
                <a:solidFill>
                  <a:srgbClr val="000000"/>
                </a:solidFill>
                <a:latin typeface="+mn-lt"/>
              </a:rPr>
              <a:t>1.64	</a:t>
            </a:r>
          </a:p>
          <a:p>
            <a:r>
              <a:rPr lang="en-US" sz="1600" baseline="0" dirty="0" smtClean="0">
                <a:solidFill>
                  <a:srgbClr val="000000"/>
                </a:solidFill>
                <a:latin typeface="Arial"/>
              </a:rPr>
              <a:t>	814	Private households			</a:t>
            </a:r>
            <a:r>
              <a:rPr lang="en-US" sz="2000" baseline="0" dirty="0" smtClean="0">
                <a:solidFill>
                  <a:srgbClr val="000000"/>
                </a:solidFill>
                <a:latin typeface="+mn-lt"/>
              </a:rPr>
              <a:t>1.08	</a:t>
            </a:r>
          </a:p>
          <a:p>
            <a:r>
              <a:rPr lang="en-US" sz="1600" b="1" baseline="0" dirty="0" smtClean="0">
                <a:solidFill>
                  <a:srgbClr val="000000"/>
                </a:solidFill>
                <a:latin typeface="Arial"/>
              </a:rPr>
              <a:t>		GOVERNMENT			</a:t>
            </a:r>
            <a:r>
              <a:rPr lang="en-US" sz="2000" b="1" baseline="0" dirty="0" smtClean="0">
                <a:solidFill>
                  <a:srgbClr val="000000"/>
                </a:solidFill>
                <a:latin typeface="+mn-lt"/>
              </a:rPr>
              <a:t>1.05	</a:t>
            </a:r>
          </a:p>
          <a:p>
            <a:r>
              <a:rPr lang="en-US" sz="1600" baseline="0" dirty="0" smtClean="0">
                <a:solidFill>
                  <a:srgbClr val="000000"/>
                </a:solidFill>
                <a:latin typeface="Arial"/>
              </a:rPr>
              <a:t>		Federal Government			</a:t>
            </a:r>
            <a:r>
              <a:rPr lang="en-US" sz="2000" baseline="0" dirty="0" smtClean="0">
                <a:solidFill>
                  <a:srgbClr val="000000"/>
                </a:solidFill>
                <a:latin typeface="+mn-lt"/>
              </a:rPr>
              <a:t>0.57	</a:t>
            </a:r>
          </a:p>
          <a:p>
            <a:r>
              <a:rPr lang="en-US" sz="1600" baseline="0" dirty="0" smtClean="0">
                <a:solidFill>
                  <a:srgbClr val="000000"/>
                </a:solidFill>
                <a:latin typeface="Arial"/>
              </a:rPr>
              <a:t>		State Government			</a:t>
            </a:r>
            <a:r>
              <a:rPr lang="en-US" sz="2000" baseline="0" dirty="0" smtClean="0">
                <a:solidFill>
                  <a:srgbClr val="000000"/>
                </a:solidFill>
                <a:latin typeface="+mn-lt"/>
              </a:rPr>
              <a:t>0.50	</a:t>
            </a:r>
          </a:p>
          <a:p>
            <a:r>
              <a:rPr lang="en-US" sz="1600" baseline="0" dirty="0" smtClean="0">
                <a:solidFill>
                  <a:srgbClr val="000000"/>
                </a:solidFill>
                <a:latin typeface="Arial"/>
              </a:rPr>
              <a:t>		Local Government			</a:t>
            </a:r>
            <a:r>
              <a:rPr lang="en-US" sz="2000" baseline="0" dirty="0" smtClean="0">
                <a:solidFill>
                  <a:srgbClr val="000000"/>
                </a:solidFill>
                <a:latin typeface="+mn-lt"/>
              </a:rPr>
              <a:t>1.38	</a:t>
            </a:r>
          </a:p>
          <a:p>
            <a:endParaRPr lang="en-US" sz="1600" b="1" baseline="0" dirty="0" smtClean="0">
              <a:solidFill>
                <a:srgbClr val="000000"/>
              </a:solidFill>
              <a:latin typeface="+mn-lt"/>
            </a:endParaRPr>
          </a:p>
        </p:txBody>
      </p:sp>
      <p:sp>
        <p:nvSpPr>
          <p:cNvPr id="4" name="Slide Number Placeholder 3"/>
          <p:cNvSpPr>
            <a:spLocks noGrp="1"/>
          </p:cNvSpPr>
          <p:nvPr>
            <p:ph type="sldNum" sz="quarter" idx="10"/>
          </p:nvPr>
        </p:nvSpPr>
        <p:spPr/>
        <p:txBody>
          <a:bodyPr/>
          <a:lstStyle/>
          <a:p>
            <a:fld id="{02CAC21D-9174-4795-B374-9FA2146B2B5D}"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OnTheMap</a:t>
            </a:r>
            <a:r>
              <a:rPr lang="en-US" b="1" dirty="0" smtClean="0"/>
              <a:t>:</a:t>
            </a:r>
            <a:r>
              <a:rPr lang="en-US" b="1" baseline="0" dirty="0" smtClean="0"/>
              <a:t> </a:t>
            </a:r>
            <a:r>
              <a:rPr lang="en-US" dirty="0" smtClean="0"/>
              <a:t>Independent Survey data on work commutes by Census Transportation Planning Products suggests that the commuter Outflow may be overstated.  OTM is partially algorithmic and some employers</a:t>
            </a:r>
            <a:r>
              <a:rPr lang="en-US" baseline="0" dirty="0" smtClean="0"/>
              <a:t> may misstate the place of worker duties at a headquarters location instead of the actual place where the work was performed---these would be the major sources of possible inaccuracies.</a:t>
            </a:r>
            <a:endParaRPr lang="en-US" dirty="0" smtClean="0"/>
          </a:p>
          <a:p>
            <a:r>
              <a:rPr lang="en-US" dirty="0" smtClean="0"/>
              <a:t>http://ctpp.transportation.org/Pages/3yrdas.aspx</a:t>
            </a:r>
          </a:p>
          <a:p>
            <a:endParaRPr lang="en-US" dirty="0" smtClean="0"/>
          </a:p>
          <a:p>
            <a:pPr rtl="0"/>
            <a:r>
              <a:rPr lang="en-US" sz="1200" b="1" dirty="0" smtClean="0">
                <a:solidFill>
                  <a:schemeClr val="dk1"/>
                </a:solidFill>
                <a:latin typeface="+mn-lt"/>
                <a:ea typeface="+mn-ea"/>
                <a:cs typeface="+mn-cs"/>
              </a:rPr>
              <a:t>Census County Division (CCD) Definition:</a:t>
            </a:r>
          </a:p>
          <a:p>
            <a:pPr rtl="0"/>
            <a:r>
              <a:rPr lang="en-US" sz="1200" dirty="0" smtClean="0">
                <a:solidFill>
                  <a:schemeClr val="dk1"/>
                </a:solidFill>
                <a:latin typeface="+mn-lt"/>
                <a:ea typeface="+mn-ea"/>
                <a:cs typeface="+mn-cs"/>
              </a:rPr>
              <a:t>http://en.wikipedia.org/wiki/Census_county_division</a:t>
            </a:r>
          </a:p>
          <a:p>
            <a:pPr rtl="0"/>
            <a:r>
              <a:rPr lang="en-US" sz="1200" dirty="0" smtClean="0">
                <a:solidFill>
                  <a:schemeClr val="dk1"/>
                </a:solidFill>
                <a:latin typeface="+mn-lt"/>
                <a:ea typeface="+mn-ea"/>
                <a:cs typeface="+mn-cs"/>
              </a:rPr>
              <a:t>A </a:t>
            </a:r>
            <a:r>
              <a:rPr lang="en-US" sz="1200" b="1" dirty="0" smtClean="0">
                <a:solidFill>
                  <a:schemeClr val="dk1"/>
                </a:solidFill>
                <a:latin typeface="+mn-lt"/>
                <a:ea typeface="+mn-ea"/>
                <a:cs typeface="+mn-cs"/>
              </a:rPr>
              <a:t>Census County Division</a:t>
            </a:r>
            <a:r>
              <a:rPr lang="en-US" sz="1200" dirty="0" smtClean="0">
                <a:solidFill>
                  <a:schemeClr val="dk1"/>
                </a:solidFill>
                <a:latin typeface="+mn-lt"/>
                <a:ea typeface="+mn-ea"/>
                <a:cs typeface="+mn-cs"/>
              </a:rPr>
              <a:t> (CCD) is a subdivision of a county used by the United States Census Bureau for the purpose of presenting statistical data. A CCD is a relatively permanent statistical area delineated cooperatively by the Census Bureau and state and local government authorities. CCDs are defined in 21 states that do not have well-defined and stable minor civil divisions (e.g., townships) with local governmental purposes.</a:t>
            </a:r>
            <a:r>
              <a:rPr lang="en-US" sz="1200" baseline="30000" dirty="0" smtClean="0">
                <a:solidFill>
                  <a:schemeClr val="dk1"/>
                </a:solidFill>
                <a:latin typeface="+mn-lt"/>
                <a:ea typeface="+mn-ea"/>
                <a:cs typeface="+mn-cs"/>
              </a:rPr>
              <a:t>[1]</a:t>
            </a:r>
            <a:endParaRPr lang="en-US" sz="1200" dirty="0" smtClean="0">
              <a:solidFill>
                <a:schemeClr val="dk1"/>
              </a:solidFill>
              <a:latin typeface="+mn-lt"/>
              <a:ea typeface="+mn-ea"/>
              <a:cs typeface="+mn-cs"/>
            </a:endParaRPr>
          </a:p>
          <a:p>
            <a:pPr rtl="0"/>
            <a:r>
              <a:rPr lang="en-US" sz="1200" dirty="0" smtClean="0">
                <a:solidFill>
                  <a:schemeClr val="dk1"/>
                </a:solidFill>
                <a:latin typeface="+mn-lt"/>
                <a:ea typeface="+mn-ea"/>
                <a:cs typeface="+mn-cs"/>
              </a:rPr>
              <a:t>CCDs are not governmental units and have no legal or governmental functions. Their boundaries usually follow visible features, such as roads, railroads, streams, power transmission lines, or mountain ridges, and coincide with the boundaries of census tracts. CCDs do not span county lines. Each CCD is given a name based on the name of the largest population center in the area, a prominent geographic feature, the county name, or another well-known local name that identifies its location.</a:t>
            </a:r>
            <a:r>
              <a:rPr lang="en-US" sz="1200" baseline="30000" dirty="0" smtClean="0">
                <a:solidFill>
                  <a:schemeClr val="dk1"/>
                </a:solidFill>
                <a:latin typeface="+mn-lt"/>
                <a:ea typeface="+mn-ea"/>
                <a:cs typeface="+mn-cs"/>
              </a:rPr>
              <a:t>[1][2]</a:t>
            </a:r>
            <a:endParaRPr lang="en-US" sz="1200" dirty="0" smtClean="0">
              <a:solidFill>
                <a:schemeClr val="dk1"/>
              </a:solidFill>
              <a:latin typeface="+mn-lt"/>
              <a:ea typeface="+mn-ea"/>
              <a:cs typeface="+mn-cs"/>
            </a:endParaRPr>
          </a:p>
          <a:p>
            <a:pPr rtl="0"/>
            <a:r>
              <a:rPr lang="en-US" sz="1200" dirty="0" smtClean="0">
                <a:solidFill>
                  <a:schemeClr val="dk1"/>
                </a:solidFill>
                <a:latin typeface="+mn-lt"/>
                <a:ea typeface="+mn-ea"/>
                <a:cs typeface="+mn-cs"/>
              </a:rPr>
              <a:t>CCDs were first implemented for tabulation of 1950 Census data from the state of Washington. As of the 1990 census, a total of 5,581 CCDs were defined in 21 states.</a:t>
            </a:r>
            <a:r>
              <a:rPr lang="en-US" sz="1200" baseline="30000" dirty="0" smtClean="0">
                <a:solidFill>
                  <a:schemeClr val="dk1"/>
                </a:solidFill>
                <a:latin typeface="+mn-lt"/>
                <a:ea typeface="+mn-ea"/>
                <a:cs typeface="+mn-cs"/>
              </a:rPr>
              <a:t>[2]</a:t>
            </a:r>
            <a:endParaRPr lang="en-US" sz="1200" dirty="0" smtClean="0">
              <a:solidFill>
                <a:schemeClr val="dk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2CAC21D-9174-4795-B374-9FA2146B2B5D}"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Employment Security Department/LMEA/</a:t>
            </a:r>
            <a:r>
              <a:rPr lang="en-US" sz="1200" dirty="0" err="1" smtClean="0"/>
              <a:t>OnTheMap</a:t>
            </a:r>
            <a:endParaRPr lang="en-US" sz="1200" dirty="0" smtClean="0"/>
          </a:p>
          <a:p>
            <a:r>
              <a:rPr lang="en-US" sz="1200" dirty="0" smtClean="0"/>
              <a:t>For example:</a:t>
            </a:r>
          </a:p>
          <a:p>
            <a:r>
              <a:rPr lang="en-US" sz="1200" dirty="0" smtClean="0"/>
              <a:t>There was an average of 208 workers in </a:t>
            </a:r>
            <a:r>
              <a:rPr lang="en-US" sz="1200" dirty="0" err="1" smtClean="0"/>
              <a:t>Accomodation</a:t>
            </a:r>
            <a:r>
              <a:rPr lang="en-US" sz="1200" dirty="0" smtClean="0"/>
              <a:t> and Food Services residing in Orcas CCD (regardless of where they worked).</a:t>
            </a:r>
          </a:p>
          <a:p>
            <a:pPr marL="0" marR="0" indent="0" defTabSz="91440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mn-lt"/>
                <a:ea typeface="+mn-ea"/>
                <a:cs typeface="+mn-cs"/>
              </a:rPr>
              <a:t>There was an average of 274 jobs in </a:t>
            </a:r>
            <a:r>
              <a:rPr lang="en-US" sz="1200" dirty="0" err="1" smtClean="0">
                <a:solidFill>
                  <a:schemeClr val="dk1"/>
                </a:solidFill>
                <a:latin typeface="+mn-lt"/>
                <a:ea typeface="+mn-ea"/>
                <a:cs typeface="+mn-cs"/>
              </a:rPr>
              <a:t>Accomodation</a:t>
            </a:r>
            <a:r>
              <a:rPr lang="en-US" sz="1200" dirty="0" smtClean="0">
                <a:solidFill>
                  <a:schemeClr val="dk1"/>
                </a:solidFill>
                <a:latin typeface="+mn-lt"/>
                <a:ea typeface="+mn-ea"/>
                <a:cs typeface="+mn-cs"/>
              </a:rPr>
              <a:t> and Food Services in Orcas CCD.</a:t>
            </a:r>
          </a:p>
          <a:p>
            <a:pPr marL="0" marR="0" indent="0" defTabSz="91440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mn-lt"/>
                <a:ea typeface="+mn-ea"/>
                <a:cs typeface="+mn-cs"/>
              </a:rPr>
              <a:t>This means there was a net inflow of 66 workers to Orcas working in this industry.</a:t>
            </a:r>
            <a:endParaRPr lang="en-US" dirty="0" smtClean="0"/>
          </a:p>
          <a:p>
            <a:endParaRPr lang="en-US" dirty="0"/>
          </a:p>
        </p:txBody>
      </p:sp>
      <p:sp>
        <p:nvSpPr>
          <p:cNvPr id="4" name="Slide Number Placeholder 3"/>
          <p:cNvSpPr>
            <a:spLocks noGrp="1"/>
          </p:cNvSpPr>
          <p:nvPr>
            <p:ph type="sldNum" sz="quarter" idx="10"/>
          </p:nvPr>
        </p:nvSpPr>
        <p:spPr/>
        <p:txBody>
          <a:bodyPr/>
          <a:lstStyle/>
          <a:p>
            <a:fld id="{02CAC21D-9174-4795-B374-9FA2146B2B5D}"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CAC21D-9174-4795-B374-9FA2146B2B5D}"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Employment Security Department/LMEA/</a:t>
            </a:r>
            <a:r>
              <a:rPr lang="en-US" sz="1200" dirty="0" err="1" smtClean="0"/>
              <a:t>OnTheMap</a:t>
            </a:r>
            <a:endParaRPr lang="en-US" sz="1200" dirty="0" smtClean="0"/>
          </a:p>
          <a:p>
            <a:r>
              <a:rPr lang="en-US" sz="1200" dirty="0" smtClean="0"/>
              <a:t>For example:</a:t>
            </a:r>
          </a:p>
          <a:p>
            <a:r>
              <a:rPr lang="en-US" sz="1200" dirty="0" smtClean="0"/>
              <a:t>There was an average of 208 workers in </a:t>
            </a:r>
            <a:r>
              <a:rPr lang="en-US" sz="1200" dirty="0" err="1" smtClean="0"/>
              <a:t>Accomodation</a:t>
            </a:r>
            <a:r>
              <a:rPr lang="en-US" sz="1200" dirty="0" smtClean="0"/>
              <a:t> and Food Services residing in Orcas CCD (regardless of where they worked).</a:t>
            </a:r>
          </a:p>
          <a:p>
            <a:pPr marL="0" marR="0" indent="0" defTabSz="91440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mn-lt"/>
                <a:ea typeface="+mn-ea"/>
                <a:cs typeface="+mn-cs"/>
              </a:rPr>
              <a:t>There was an average of 274 jobs in </a:t>
            </a:r>
            <a:r>
              <a:rPr lang="en-US" sz="1200" dirty="0" err="1" smtClean="0">
                <a:solidFill>
                  <a:schemeClr val="dk1"/>
                </a:solidFill>
                <a:latin typeface="+mn-lt"/>
                <a:ea typeface="+mn-ea"/>
                <a:cs typeface="+mn-cs"/>
              </a:rPr>
              <a:t>Accomodation</a:t>
            </a:r>
            <a:r>
              <a:rPr lang="en-US" sz="1200" dirty="0" smtClean="0">
                <a:solidFill>
                  <a:schemeClr val="dk1"/>
                </a:solidFill>
                <a:latin typeface="+mn-lt"/>
                <a:ea typeface="+mn-ea"/>
                <a:cs typeface="+mn-cs"/>
              </a:rPr>
              <a:t> and Food Services in Orcas CCD.</a:t>
            </a:r>
          </a:p>
          <a:p>
            <a:pPr marL="0" marR="0" indent="0" defTabSz="914400" eaLnBrk="1" fontAlgn="auto" latinLnBrk="0" hangingPunct="1">
              <a:lnSpc>
                <a:spcPct val="100000"/>
              </a:lnSpc>
              <a:spcBef>
                <a:spcPts val="0"/>
              </a:spcBef>
              <a:spcAft>
                <a:spcPts val="0"/>
              </a:spcAft>
              <a:buClrTx/>
              <a:buSzTx/>
              <a:buFontTx/>
              <a:buNone/>
              <a:tabLst/>
              <a:defRPr/>
            </a:pPr>
            <a:r>
              <a:rPr lang="en-US" sz="1200" dirty="0" smtClean="0">
                <a:solidFill>
                  <a:schemeClr val="dk1"/>
                </a:solidFill>
                <a:latin typeface="+mn-lt"/>
                <a:ea typeface="+mn-ea"/>
                <a:cs typeface="+mn-cs"/>
              </a:rPr>
              <a:t>This means there was a net inflow of 66 workers to Orcas working in this industry.</a:t>
            </a:r>
            <a:endParaRPr lang="en-US" dirty="0" smtClean="0"/>
          </a:p>
          <a:p>
            <a:endParaRPr lang="en-US" dirty="0"/>
          </a:p>
        </p:txBody>
      </p:sp>
      <p:sp>
        <p:nvSpPr>
          <p:cNvPr id="4" name="Slide Number Placeholder 3"/>
          <p:cNvSpPr>
            <a:spLocks noGrp="1"/>
          </p:cNvSpPr>
          <p:nvPr>
            <p:ph type="sldNum" sz="quarter" idx="10"/>
          </p:nvPr>
        </p:nvSpPr>
        <p:spPr/>
        <p:txBody>
          <a:bodyPr/>
          <a:lstStyle/>
          <a:p>
            <a:fld id="{02CAC21D-9174-4795-B374-9FA2146B2B5D}"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u="sng" dirty="0" smtClean="0">
                <a:solidFill>
                  <a:schemeClr val="tx1"/>
                </a:solidFill>
              </a:rPr>
              <a:t>The most commonly</a:t>
            </a:r>
            <a:r>
              <a:rPr lang="en-US" sz="1400" b="1" u="sng" baseline="0" dirty="0" smtClean="0">
                <a:solidFill>
                  <a:schemeClr val="tx1"/>
                </a:solidFill>
              </a:rPr>
              <a:t> used leading indicators to produce the national CEIs are:</a:t>
            </a:r>
          </a:p>
          <a:p>
            <a:r>
              <a:rPr lang="en-US" sz="1200" baseline="0" dirty="0" smtClean="0">
                <a:solidFill>
                  <a:srgbClr val="000000"/>
                </a:solidFill>
                <a:latin typeface="+mn-lt"/>
              </a:rPr>
              <a:t>1) All Employees: Total Nonfarm (SA, </a:t>
            </a:r>
            <a:r>
              <a:rPr lang="en-US" sz="1200" baseline="0" dirty="0" err="1" smtClean="0">
                <a:solidFill>
                  <a:srgbClr val="000000"/>
                </a:solidFill>
                <a:latin typeface="+mn-lt"/>
              </a:rPr>
              <a:t>Thous</a:t>
            </a:r>
            <a:r>
              <a:rPr lang="en-US" sz="1200" baseline="0" dirty="0" smtClean="0">
                <a:solidFill>
                  <a:srgbClr val="000000"/>
                </a:solidFill>
                <a:latin typeface="+mn-lt"/>
              </a:rPr>
              <a:t>) </a:t>
            </a:r>
            <a:r>
              <a:rPr lang="en-US" sz="1200" b="1" i="1" baseline="0" dirty="0" smtClean="0">
                <a:solidFill>
                  <a:srgbClr val="000000"/>
                </a:solidFill>
                <a:latin typeface="+mn-lt"/>
              </a:rPr>
              <a:t>NOTE: LMEA CEIs all use Total Nonfarm Private  and exclude public employment because of shifting seasonal trends in most Washington counties.</a:t>
            </a:r>
          </a:p>
          <a:p>
            <a:r>
              <a:rPr lang="en-US" sz="1200" baseline="0" dirty="0" smtClean="0">
                <a:solidFill>
                  <a:srgbClr val="000000"/>
                </a:solidFill>
                <a:latin typeface="+mn-lt"/>
              </a:rPr>
              <a:t>2) Real Personal Income Less Transfer Payments (SAAR, Bil.Chn.2005$) </a:t>
            </a:r>
            <a:r>
              <a:rPr lang="en-US" sz="1200" b="1" i="1" baseline="0" dirty="0" smtClean="0">
                <a:solidFill>
                  <a:srgbClr val="000000"/>
                </a:solidFill>
                <a:latin typeface="+mn-lt"/>
              </a:rPr>
              <a:t>NOTE: Total public and private wages is used at the county level.</a:t>
            </a:r>
            <a:endParaRPr lang="en-US" sz="1200" baseline="0" dirty="0" smtClean="0">
              <a:solidFill>
                <a:srgbClr val="000000"/>
              </a:solidFill>
              <a:latin typeface="+mn-lt"/>
            </a:endParaRPr>
          </a:p>
          <a:p>
            <a:r>
              <a:rPr lang="fr-FR" sz="1200" baseline="0" dirty="0" smtClean="0">
                <a:solidFill>
                  <a:srgbClr val="000000"/>
                </a:solidFill>
                <a:latin typeface="+mn-lt"/>
              </a:rPr>
              <a:t>3) </a:t>
            </a:r>
            <a:r>
              <a:rPr lang="fr-FR" sz="1200" baseline="0" dirty="0" err="1" smtClean="0">
                <a:solidFill>
                  <a:srgbClr val="000000"/>
                </a:solidFill>
                <a:latin typeface="+mn-lt"/>
              </a:rPr>
              <a:t>Industrial</a:t>
            </a:r>
            <a:r>
              <a:rPr lang="fr-FR" sz="1200" baseline="0" dirty="0" smtClean="0">
                <a:solidFill>
                  <a:srgbClr val="000000"/>
                </a:solidFill>
                <a:latin typeface="+mn-lt"/>
              </a:rPr>
              <a:t> Production Index (SA, 2007=100)  </a:t>
            </a:r>
            <a:r>
              <a:rPr lang="fr-FR" sz="1200" b="1" i="1" baseline="0" dirty="0" smtClean="0">
                <a:solidFill>
                  <a:srgbClr val="000000"/>
                </a:solidFill>
                <a:latin typeface="+mn-lt"/>
              </a:rPr>
              <a:t>NOTE: Not Available </a:t>
            </a:r>
            <a:r>
              <a:rPr lang="fr-FR" sz="1200" b="1" i="1" baseline="0" dirty="0" err="1" smtClean="0">
                <a:solidFill>
                  <a:srgbClr val="000000"/>
                </a:solidFill>
                <a:latin typeface="+mn-lt"/>
              </a:rPr>
              <a:t>at</a:t>
            </a:r>
            <a:r>
              <a:rPr lang="fr-FR" sz="1200" b="1" i="1" baseline="0" dirty="0" smtClean="0">
                <a:solidFill>
                  <a:srgbClr val="000000"/>
                </a:solidFill>
                <a:latin typeface="+mn-lt"/>
              </a:rPr>
              <a:t> the state and local levels.</a:t>
            </a:r>
            <a:r>
              <a:rPr lang="fr-FR" sz="1200" baseline="0" dirty="0" smtClean="0">
                <a:solidFill>
                  <a:srgbClr val="000000"/>
                </a:solidFill>
                <a:latin typeface="+mn-lt"/>
              </a:rPr>
              <a:t>	</a:t>
            </a:r>
          </a:p>
          <a:p>
            <a:r>
              <a:rPr lang="en-US" sz="1200" baseline="0" dirty="0" smtClean="0">
                <a:solidFill>
                  <a:srgbClr val="000000"/>
                </a:solidFill>
                <a:latin typeface="+mn-lt"/>
              </a:rPr>
              <a:t>4) Real Manufacturing &amp; Trade Sales: All Industries (SA, Mil.Chn.2005$)  </a:t>
            </a:r>
            <a:r>
              <a:rPr lang="en-US" sz="1200" b="1" i="1" baseline="0" dirty="0" smtClean="0">
                <a:solidFill>
                  <a:srgbClr val="000000"/>
                </a:solidFill>
                <a:latin typeface="+mn-lt"/>
              </a:rPr>
              <a:t>Note: Taxable Retail sales are used at the county level.</a:t>
            </a:r>
          </a:p>
          <a:p>
            <a:endParaRPr lang="en-US" sz="1200" b="1" i="1" baseline="0" dirty="0" smtClean="0">
              <a:solidFill>
                <a:srgbClr val="000000"/>
              </a:solidFill>
              <a:latin typeface="+mn-lt"/>
            </a:endParaRPr>
          </a:p>
          <a:p>
            <a:r>
              <a:rPr lang="en-US" sz="1200" b="1" i="1" baseline="0" dirty="0" smtClean="0">
                <a:solidFill>
                  <a:srgbClr val="000000"/>
                </a:solidFill>
                <a:latin typeface="+mn-lt"/>
              </a:rPr>
              <a:t>At this point a CEI has not been created for Skagit County, so nonfarm private employees is being used as a substitute.</a:t>
            </a:r>
            <a:r>
              <a:rPr lang="en-US" sz="1200" baseline="0" dirty="0" smtClean="0">
                <a:solidFill>
                  <a:srgbClr val="000000"/>
                </a:solidFill>
                <a:latin typeface="+mn-lt"/>
              </a:rPr>
              <a:t>	</a:t>
            </a:r>
          </a:p>
          <a:p>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a:t>
            </a:r>
          </a:p>
          <a:p>
            <a:r>
              <a:rPr lang="en-US" dirty="0" smtClean="0"/>
              <a:t>Openings due to growth are just for ‘brand-new’ positions.</a:t>
            </a:r>
          </a:p>
          <a:p>
            <a:r>
              <a:rPr lang="en-US" dirty="0" smtClean="0"/>
              <a:t>Total openings are due to growth and replacement of retiring workers.</a:t>
            </a:r>
          </a:p>
          <a:p>
            <a:r>
              <a:rPr lang="en-US" dirty="0" smtClean="0"/>
              <a:t>None of these occupational openings are due to churn from an employee</a:t>
            </a:r>
            <a:r>
              <a:rPr lang="en-US" baseline="0" dirty="0" smtClean="0"/>
              <a:t> switching employers, but not occupations.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December 2011 Data (Persons with a disability,</a:t>
            </a:r>
            <a:r>
              <a:rPr lang="en-US" baseline="0" dirty="0" smtClean="0"/>
              <a:t> then without a disability)</a:t>
            </a:r>
            <a:endParaRPr lang="en-US" dirty="0" smtClean="0"/>
          </a:p>
          <a:p>
            <a:r>
              <a:rPr lang="en-US" sz="1200" b="1" kern="1200" baseline="0" dirty="0" smtClean="0">
                <a:solidFill>
                  <a:schemeClr val="tx1"/>
                </a:solidFill>
                <a:latin typeface="+mn-lt"/>
                <a:ea typeface="+mn-ea"/>
                <a:cs typeface="+mn-cs"/>
              </a:rPr>
              <a:t>Both sexes, 65 years and over……………………………………………….</a:t>
            </a:r>
          </a:p>
          <a:p>
            <a:r>
              <a:rPr lang="en-US" sz="1200" kern="1200" baseline="0" dirty="0" smtClean="0">
                <a:solidFill>
                  <a:schemeClr val="tx1"/>
                </a:solidFill>
                <a:latin typeface="+mn-lt"/>
                <a:ea typeface="+mn-ea"/>
                <a:cs typeface="+mn-cs"/>
              </a:rPr>
              <a:t>Civilian labor force.. . . . . . . . . . . . . . . . . . . . . . . . . . . . . . . . . . . . . . . . . . . . . . . . . . . . . 849 	6,511</a:t>
            </a:r>
          </a:p>
          <a:p>
            <a:r>
              <a:rPr lang="en-US" sz="1200" kern="1200" baseline="0" dirty="0" smtClean="0">
                <a:solidFill>
                  <a:schemeClr val="tx1"/>
                </a:solidFill>
                <a:latin typeface="+mn-lt"/>
                <a:ea typeface="+mn-ea"/>
                <a:cs typeface="+mn-cs"/>
              </a:rPr>
              <a:t>Participation rate.. . . . . . . . . . . . . . . . . . . . . . . . .. . . . . . . . . . . . . . . . . . . . . . . . . . . . . . 6.9 	23.3</a:t>
            </a:r>
          </a:p>
          <a:p>
            <a:r>
              <a:rPr lang="en-US" sz="1200" kern="1200" baseline="0" dirty="0" smtClean="0">
                <a:solidFill>
                  <a:schemeClr val="tx1"/>
                </a:solidFill>
                <a:latin typeface="+mn-lt"/>
                <a:ea typeface="+mn-ea"/>
                <a:cs typeface="+mn-cs"/>
              </a:rPr>
              <a:t>Employed.. . . . . . . . . . . . . . . . . . . . . . . . . . .  . . . . . . . . . . . . . . . . . . . . . . . . . . . . . . . . 786 	6,107</a:t>
            </a:r>
          </a:p>
          <a:p>
            <a:r>
              <a:rPr lang="en-US" sz="1200" kern="1200" baseline="0" dirty="0" smtClean="0">
                <a:solidFill>
                  <a:schemeClr val="tx1"/>
                </a:solidFill>
                <a:latin typeface="+mn-lt"/>
                <a:ea typeface="+mn-ea"/>
                <a:cs typeface="+mn-cs"/>
              </a:rPr>
              <a:t>Employment-population ratio. . . . . . . . . . . . . . . . . . . .. . . . . . . . . . . . . . . . . . . . . . . . . . . 6.4 	21.8</a:t>
            </a:r>
          </a:p>
          <a:p>
            <a:r>
              <a:rPr lang="en-US" sz="1200" kern="1200" baseline="0" dirty="0" smtClean="0">
                <a:solidFill>
                  <a:schemeClr val="tx1"/>
                </a:solidFill>
                <a:latin typeface="+mn-lt"/>
                <a:ea typeface="+mn-ea"/>
                <a:cs typeface="+mn-cs"/>
              </a:rPr>
              <a:t>Unemployed.. . . . . . . . . . . . . . . . . . . . . . . . . . . . . . . .. . . . . . . . . . . . . . . . . . . . . . . . . .  63 	403</a:t>
            </a:r>
          </a:p>
          <a:p>
            <a:r>
              <a:rPr lang="en-US" sz="1200" kern="1200" baseline="0" dirty="0" smtClean="0">
                <a:solidFill>
                  <a:schemeClr val="tx1"/>
                </a:solidFill>
                <a:latin typeface="+mn-lt"/>
                <a:ea typeface="+mn-ea"/>
                <a:cs typeface="+mn-cs"/>
              </a:rPr>
              <a:t>Unemployment rate.. . . . . . . . . . . . . . . . . . . . . . .. . . . . . . . . . . . . . . . . . . . . . . . . . . . . . 7.4 	6.2</a:t>
            </a:r>
          </a:p>
          <a:p>
            <a:r>
              <a:rPr lang="en-US" sz="1200" kern="1200" baseline="0" dirty="0" smtClean="0">
                <a:solidFill>
                  <a:schemeClr val="tx1"/>
                </a:solidFill>
                <a:latin typeface="+mn-lt"/>
                <a:ea typeface="+mn-ea"/>
                <a:cs typeface="+mn-cs"/>
              </a:rPr>
              <a:t>Not in labor force.. . . . . . . . . . . . . . . . . . . . . . . . . . . . . . . . . . . . . . . . . . . . . . . . . . . . . . 11,529 	21,475</a:t>
            </a:r>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the longer lead time for the last two recessions with the </a:t>
            </a:r>
            <a:r>
              <a:rPr lang="en-US" b="1" dirty="0" smtClean="0"/>
              <a:t>long-leading index </a:t>
            </a:r>
            <a:r>
              <a:rPr lang="en-US" dirty="0" smtClean="0"/>
              <a:t>(due to large housing component).</a:t>
            </a:r>
          </a:p>
          <a:p>
            <a:r>
              <a:rPr lang="en-US" dirty="0" smtClean="0"/>
              <a:t>No two business cycle</a:t>
            </a:r>
            <a:r>
              <a:rPr lang="en-US" baseline="0" dirty="0" smtClean="0"/>
              <a:t> expansions are the same and other factors may be at work that cannot be included in an LEI.</a:t>
            </a:r>
          </a:p>
          <a:p>
            <a:r>
              <a:rPr lang="en-US" baseline="0" dirty="0" smtClean="0"/>
              <a:t>This means that the lead times will vary over different business cycles.</a:t>
            </a:r>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35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Independent Survey data on work commutes by Census Transportation Planning Products suggests that the commuter Outflow may be overstated.  OTM is partially algorithmic and some employers</a:t>
            </a:r>
            <a:r>
              <a:rPr lang="en-US" baseline="0" dirty="0" smtClean="0"/>
              <a:t> may misstate the place of worker duties at a headquarters location instead of the actual place where the work was performed---these would be the major sources of possible inaccuracies.</a:t>
            </a:r>
            <a:endParaRPr lang="en-US" dirty="0" smtClean="0"/>
          </a:p>
          <a:p>
            <a:r>
              <a:rPr lang="en-US" dirty="0" smtClean="0"/>
              <a:t>http://ctpp.transportation.org/Pages/3yrdas.aspx</a:t>
            </a:r>
          </a:p>
          <a:p>
            <a:endParaRPr lang="en-US" dirty="0"/>
          </a:p>
        </p:txBody>
      </p:sp>
      <p:sp>
        <p:nvSpPr>
          <p:cNvPr id="4" name="Slide Number Placeholder 3"/>
          <p:cNvSpPr>
            <a:spLocks noGrp="1"/>
          </p:cNvSpPr>
          <p:nvPr>
            <p:ph type="sldNum" sz="quarter" idx="10"/>
          </p:nvPr>
        </p:nvSpPr>
        <p:spPr/>
        <p:txBody>
          <a:bodyPr/>
          <a:lstStyle/>
          <a:p>
            <a:fld id="{02CAC21D-9174-4795-B374-9FA2146B2B5D}" type="slidenum">
              <a:rPr lang="en-US" smtClean="0"/>
              <a:pPr/>
              <a:t>36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a:t>
            </a:r>
            <a:r>
              <a:rPr lang="en-US" baseline="0" dirty="0" smtClean="0"/>
              <a:t> There is a 86 construction worker net worker inflow to San Juan; A 60 net worker outflow for retail trade.</a:t>
            </a:r>
          </a:p>
          <a:p>
            <a:r>
              <a:rPr lang="en-US" baseline="0" dirty="0" smtClean="0"/>
              <a:t>There is a net outflow of 848 workers from San Juan County</a:t>
            </a:r>
            <a:endParaRPr lang="en-US" dirty="0"/>
          </a:p>
        </p:txBody>
      </p:sp>
      <p:sp>
        <p:nvSpPr>
          <p:cNvPr id="4" name="Slide Number Placeholder 3"/>
          <p:cNvSpPr>
            <a:spLocks noGrp="1"/>
          </p:cNvSpPr>
          <p:nvPr>
            <p:ph type="sldNum" sz="quarter" idx="10"/>
          </p:nvPr>
        </p:nvSpPr>
        <p:spPr/>
        <p:txBody>
          <a:bodyPr/>
          <a:lstStyle/>
          <a:p>
            <a:fld id="{02CAC21D-9174-4795-B374-9FA2146B2B5D}"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through December 2011</a:t>
            </a:r>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wage earners buy food and energy, the nominal values are deflated using the core CPI including food and energy.</a:t>
            </a:r>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Food and Energy are generally not subject to the sales tax, they are excluded in the inflation adjustment</a:t>
            </a:r>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aseline="0" dirty="0" smtClean="0">
              <a:solidFill>
                <a:srgbClr val="000000"/>
              </a:solidFill>
              <a:latin typeface="+mn-lt"/>
            </a:endParaRPr>
          </a:p>
          <a:p>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LEIs lead recessions by 6-18 months or more depending on the individual</a:t>
            </a:r>
            <a:r>
              <a:rPr lang="en-US" baseline="0" dirty="0" smtClean="0"/>
              <a:t> leading inputs.</a:t>
            </a:r>
          </a:p>
          <a:p>
            <a:r>
              <a:rPr lang="en-US" baseline="0" dirty="0" smtClean="0"/>
              <a:t>LEIs bottom out shortly before a recession ends, sometimes by only 3-4 months or even less!</a:t>
            </a:r>
          </a:p>
          <a:p>
            <a:r>
              <a:rPr lang="en-US" baseline="0" dirty="0" smtClean="0"/>
              <a:t>The stylized graphs above do not show this, but the LEIs in the next few charts do!</a:t>
            </a:r>
          </a:p>
          <a:p>
            <a:endParaRPr lang="en-US" baseline="0" dirty="0" smtClean="0"/>
          </a:p>
        </p:txBody>
      </p:sp>
      <p:sp>
        <p:nvSpPr>
          <p:cNvPr id="4" name="Slide Number Placeholder 3"/>
          <p:cNvSpPr>
            <a:spLocks noGrp="1"/>
          </p:cNvSpPr>
          <p:nvPr>
            <p:ph type="sldNum" sz="quarter" idx="10"/>
          </p:nvPr>
        </p:nvSpPr>
        <p:spPr/>
        <p:txBody>
          <a:bodyPr/>
          <a:lstStyle/>
          <a:p>
            <a:fld id="{D5A0B912-B5F1-46FB-A8A1-ECF5A522231A}"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A0B912-B5F1-46FB-A8A1-ECF5A522231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BeigeBkgrnd"/>
          <p:cNvPicPr>
            <a:picLocks noChangeAspect="1" noChangeArrowheads="1"/>
          </p:cNvPicPr>
          <p:nvPr userDrawn="1"/>
        </p:nvPicPr>
        <p:blipFill>
          <a:blip r:embed="rId15" cstate="print"/>
          <a:srcRect r="2623"/>
          <a:stretch>
            <a:fillRect/>
          </a:stretch>
        </p:blipFill>
        <p:spPr bwMode="auto">
          <a:xfrm>
            <a:off x="0" y="0"/>
            <a:ext cx="9144000" cy="6858000"/>
          </a:xfrm>
          <a:prstGeom prst="rect">
            <a:avLst/>
          </a:prstGeom>
          <a:noFill/>
          <a:ln w="9525">
            <a:noFill/>
            <a:miter lim="800000"/>
            <a:headEnd/>
            <a:tailEnd/>
          </a:ln>
        </p:spPr>
      </p:pic>
      <p:sp>
        <p:nvSpPr>
          <p:cNvPr id="5" name="Rectangle 8"/>
          <p:cNvSpPr>
            <a:spLocks noChangeArrowheads="1"/>
          </p:cNvSpPr>
          <p:nvPr userDrawn="1"/>
        </p:nvSpPr>
        <p:spPr bwMode="gray">
          <a:xfrm>
            <a:off x="0" y="0"/>
            <a:ext cx="9144000" cy="1447800"/>
          </a:xfrm>
          <a:prstGeom prst="rect">
            <a:avLst/>
          </a:prstGeom>
          <a:solidFill>
            <a:srgbClr val="003366"/>
          </a:solidFill>
          <a:ln w="9525">
            <a:noFill/>
            <a:miter lim="800000"/>
            <a:headEnd/>
            <a:tailEnd/>
          </a:ln>
          <a:effectLst/>
        </p:spPr>
        <p:txBody>
          <a:bodyPr anchor="ctr"/>
          <a:lstStyle/>
          <a:p>
            <a:pPr algn="ctr">
              <a:defRPr/>
            </a:pPr>
            <a:endParaRPr lang="en-US" sz="4400">
              <a:solidFill>
                <a:schemeClr val="tx2"/>
              </a:solidFill>
              <a:ea typeface="+mn-ea"/>
            </a:endParaRPr>
          </a:p>
        </p:txBody>
      </p:sp>
      <p:grpSp>
        <p:nvGrpSpPr>
          <p:cNvPr id="35" name="Group 34"/>
          <p:cNvGrpSpPr/>
          <p:nvPr userDrawn="1"/>
        </p:nvGrpSpPr>
        <p:grpSpPr>
          <a:xfrm>
            <a:off x="5990876" y="6109058"/>
            <a:ext cx="2943220" cy="615553"/>
            <a:chOff x="85734" y="6057781"/>
            <a:chExt cx="2943220" cy="615553"/>
          </a:xfrm>
        </p:grpSpPr>
        <p:pic>
          <p:nvPicPr>
            <p:cNvPr id="17" name="Picture 16" descr="LMEA-Logo-BlueRGB.png"/>
            <p:cNvPicPr>
              <a:picLocks noChangeAspect="1"/>
            </p:cNvPicPr>
            <p:nvPr userDrawn="1"/>
          </p:nvPicPr>
          <p:blipFill>
            <a:blip r:embed="rId16" cstate="print"/>
            <a:stretch>
              <a:fillRect/>
            </a:stretch>
          </p:blipFill>
          <p:spPr>
            <a:xfrm>
              <a:off x="2583091" y="6125118"/>
              <a:ext cx="445863" cy="258601"/>
            </a:xfrm>
            <a:prstGeom prst="rect">
              <a:avLst/>
            </a:prstGeom>
          </p:spPr>
        </p:pic>
        <p:sp>
          <p:nvSpPr>
            <p:cNvPr id="18" name="TextBox 17"/>
            <p:cNvSpPr txBox="1"/>
            <p:nvPr userDrawn="1"/>
          </p:nvSpPr>
          <p:spPr>
            <a:xfrm>
              <a:off x="85734" y="6057781"/>
              <a:ext cx="2201244" cy="615553"/>
            </a:xfrm>
            <a:prstGeom prst="rect">
              <a:avLst/>
            </a:prstGeom>
            <a:noFill/>
          </p:spPr>
          <p:txBody>
            <a:bodyPr wrap="none" rtlCol="0">
              <a:spAutoFit/>
            </a:bodyPr>
            <a:lstStyle/>
            <a:p>
              <a:pPr algn="l"/>
              <a:r>
                <a:rPr lang="en-US" sz="900" baseline="0" dirty="0" smtClean="0">
                  <a:solidFill>
                    <a:srgbClr val="003366"/>
                  </a:solidFill>
                  <a:latin typeface="Futura Book" pitchFamily="34" charset="0"/>
                </a:rPr>
                <a:t>Washington State</a:t>
              </a:r>
            </a:p>
            <a:p>
              <a:pPr algn="l"/>
              <a:r>
                <a:rPr lang="en-US" sz="900" baseline="0" dirty="0" smtClean="0">
                  <a:solidFill>
                    <a:srgbClr val="003366"/>
                  </a:solidFill>
                  <a:latin typeface="Futura Book" pitchFamily="34" charset="0"/>
                </a:rPr>
                <a:t>Employment Security Department</a:t>
              </a:r>
            </a:p>
            <a:p>
              <a:pPr algn="l"/>
              <a:endParaRPr lang="en-US" sz="800" baseline="0" dirty="0" smtClean="0">
                <a:solidFill>
                  <a:srgbClr val="003366"/>
                </a:solidFill>
                <a:latin typeface="Futura Medium" pitchFamily="34" charset="0"/>
              </a:endParaRPr>
            </a:p>
            <a:p>
              <a:pPr algn="l"/>
              <a:r>
                <a:rPr lang="en-US" sz="800" baseline="0" dirty="0" smtClean="0">
                  <a:solidFill>
                    <a:srgbClr val="003366"/>
                  </a:solidFill>
                  <a:latin typeface="Futura Medium" pitchFamily="34" charset="0"/>
                </a:rPr>
                <a:t>Labor Market and Economic Analysis</a:t>
              </a:r>
              <a:endParaRPr lang="en-US" sz="800" baseline="0" dirty="0">
                <a:solidFill>
                  <a:srgbClr val="003366"/>
                </a:solidFill>
                <a:latin typeface="Futura Medium"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image" Target="../media/image26.emf"/><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fortress.wa.gov/esd/employmentdata/reports-publications/regional-reports/numbers-and-trends" TargetMode="External"/><Relationship Id="rId3" Type="http://schemas.openxmlformats.org/officeDocument/2006/relationships/hyperlink" Target="http://nwboard.org/impact/laborareasummaries.html" TargetMode="External"/><Relationship Id="rId7" Type="http://schemas.openxmlformats.org/officeDocument/2006/relationships/hyperlink" Target="https://fortress.wa.gov/esd/employmentdata/reports-publications/occupational-reports/occupations-in-demand" TargetMode="External"/><Relationship Id="rId2" Type="http://schemas.openxmlformats.org/officeDocument/2006/relationships/hyperlink" Target="https://fortress.wa.gov/esd/employmentdata/help/cross-walk" TargetMode="External"/><Relationship Id="rId1" Type="http://schemas.openxmlformats.org/officeDocument/2006/relationships/slideLayout" Target="../slideLayouts/slideLayout2.xml"/><Relationship Id="rId6" Type="http://schemas.openxmlformats.org/officeDocument/2006/relationships/hyperlink" Target="https://fortress.wa.gov/esd/employmentdata/reports-publications/industry-reports/find-employers" TargetMode="External"/><Relationship Id="rId5" Type="http://schemas.openxmlformats.org/officeDocument/2006/relationships/hyperlink" Target="https://fortress.wa.gov/esd/employmentdata/reports-publications/industry-reports/employment-projections" TargetMode="External"/><Relationship Id="rId10" Type="http://schemas.openxmlformats.org/officeDocument/2006/relationships/hyperlink" Target="https://fortress.wa.gov/esd/employmentdata/reports-publications/industry-reports/quarterly-census-of-employment-and-wages" TargetMode="External"/><Relationship Id="rId4" Type="http://schemas.openxmlformats.org/officeDocument/2006/relationships/hyperlink" Target="https://fortress.wa.gov/esd/employmentdata/eeis-tools/labor-area-summaries" TargetMode="External"/><Relationship Id="rId9" Type="http://schemas.openxmlformats.org/officeDocument/2006/relationships/hyperlink" Target="https://fortress.wa.gov/esd/employmentdata/reports-publications/industry-reports/industry-trend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itymelt.com/city/Washington/Orcas+Ccd-WA.html" TargetMode="External"/><Relationship Id="rId2" Type="http://schemas.openxmlformats.org/officeDocument/2006/relationships/hyperlink" Target="http://stats.bls.gov/news.release/pdf/empsit.pdf" TargetMode="External"/><Relationship Id="rId1" Type="http://schemas.openxmlformats.org/officeDocument/2006/relationships/slideLayout" Target="../slideLayouts/slideLayout2.xml"/><Relationship Id="rId5" Type="http://schemas.openxmlformats.org/officeDocument/2006/relationships/hyperlink" Target="http://onthemap.ces.census.gov/" TargetMode="External"/><Relationship Id="rId4" Type="http://schemas.openxmlformats.org/officeDocument/2006/relationships/hyperlink" Target="http://www.citymelt.com/city/Washington/Friday+Harbor+Town-WA.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fortress.wa.gov/esd/employmentdata/reports-publications/regional-reports/county-profile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bls.gov/news.release/pdf/empsit.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image" Target="../media/image40.wmf"/></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sanjuanislander.com/calendar/month-by-month/view/21688/date/2012-03-08/214?tmpl=compon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8" descr="BeigeBkgrnd"/>
          <p:cNvPicPr>
            <a:picLocks noChangeAspect="1" noChangeArrowheads="1"/>
          </p:cNvPicPr>
          <p:nvPr/>
        </p:nvPicPr>
        <p:blipFill>
          <a:blip r:embed="rId2" cstate="print"/>
          <a:srcRect r="2623"/>
          <a:stretch>
            <a:fillRect/>
          </a:stretch>
        </p:blipFill>
        <p:spPr bwMode="auto">
          <a:xfrm>
            <a:off x="-8626" y="5098210"/>
            <a:ext cx="9144000" cy="1759789"/>
          </a:xfrm>
          <a:prstGeom prst="rect">
            <a:avLst/>
          </a:prstGeom>
          <a:noFill/>
          <a:ln w="9525">
            <a:noFill/>
            <a:miter lim="800000"/>
            <a:headEnd/>
            <a:tailEnd/>
          </a:ln>
        </p:spPr>
      </p:pic>
      <p:sp>
        <p:nvSpPr>
          <p:cNvPr id="2137" name="Line 89"/>
          <p:cNvSpPr>
            <a:spLocks noChangeShapeType="1"/>
          </p:cNvSpPr>
          <p:nvPr/>
        </p:nvSpPr>
        <p:spPr bwMode="auto">
          <a:xfrm>
            <a:off x="4586288" y="0"/>
            <a:ext cx="0" cy="6858000"/>
          </a:xfrm>
          <a:prstGeom prst="line">
            <a:avLst/>
          </a:prstGeom>
          <a:noFill/>
          <a:ln w="9525">
            <a:noFill/>
            <a:round/>
            <a:headEnd/>
            <a:tailEnd/>
          </a:ln>
          <a:effectLst/>
        </p:spPr>
        <p:txBody>
          <a:bodyPr/>
          <a:lstStyle/>
          <a:p>
            <a:endParaRPr lang="en-US"/>
          </a:p>
        </p:txBody>
      </p:sp>
      <p:pic>
        <p:nvPicPr>
          <p:cNvPr id="2136" name="Picture 88" descr="LMEA Logo BlueRGB"/>
          <p:cNvPicPr>
            <a:picLocks noChangeAspect="1" noChangeArrowheads="1"/>
          </p:cNvPicPr>
          <p:nvPr/>
        </p:nvPicPr>
        <p:blipFill>
          <a:blip r:embed="rId3" cstate="print"/>
          <a:srcRect/>
          <a:stretch>
            <a:fillRect/>
          </a:stretch>
        </p:blipFill>
        <p:spPr bwMode="auto">
          <a:xfrm>
            <a:off x="4073525" y="4364038"/>
            <a:ext cx="969963" cy="560387"/>
          </a:xfrm>
          <a:prstGeom prst="rect">
            <a:avLst/>
          </a:prstGeom>
          <a:noFill/>
        </p:spPr>
      </p:pic>
      <p:sp>
        <p:nvSpPr>
          <p:cNvPr id="8" name="Rectangle 7"/>
          <p:cNvSpPr>
            <a:spLocks noChangeArrowheads="1"/>
          </p:cNvSpPr>
          <p:nvPr/>
        </p:nvSpPr>
        <p:spPr bwMode="auto">
          <a:xfrm>
            <a:off x="-8609" y="0"/>
            <a:ext cx="9144000" cy="5257800"/>
          </a:xfrm>
          <a:prstGeom prst="rect">
            <a:avLst/>
          </a:prstGeom>
          <a:solidFill>
            <a:srgbClr val="003366"/>
          </a:solidFill>
          <a:ln w="9525">
            <a:solidFill>
              <a:srgbClr val="342D62"/>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Title 1"/>
          <p:cNvSpPr txBox="1">
            <a:spLocks/>
          </p:cNvSpPr>
          <p:nvPr/>
        </p:nvSpPr>
        <p:spPr bwMode="auto">
          <a:xfrm>
            <a:off x="0" y="1302327"/>
            <a:ext cx="9144000" cy="1066800"/>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lvl="0">
              <a:defRPr/>
            </a:pPr>
            <a:r>
              <a:rPr lang="en-US" sz="4000" b="1" kern="0" dirty="0" smtClean="0">
                <a:solidFill>
                  <a:schemeClr val="bg1"/>
                </a:solidFill>
                <a:latin typeface="+mj-lt"/>
                <a:ea typeface="ＭＳ Ｐゴシック" pitchFamily="34" charset="-128"/>
                <a:cs typeface="+mj-cs"/>
              </a:rPr>
              <a:t>“Prediction is very difficult, especially if it's about the future.”</a:t>
            </a:r>
            <a:endParaRPr kumimoji="0" lang="en-US" sz="2800" b="1" i="0" u="none" strike="noStrike" kern="0" cap="none" spc="0" normalizeH="0" baseline="0" noProof="0" dirty="0" smtClean="0">
              <a:ln>
                <a:noFill/>
              </a:ln>
              <a:solidFill>
                <a:schemeClr val="tx2"/>
              </a:solidFill>
              <a:effectLst/>
              <a:uLnTx/>
              <a:uFillTx/>
              <a:latin typeface="+mj-lt"/>
              <a:ea typeface="ＭＳ Ｐゴシック" pitchFamily="34" charset="-128"/>
              <a:cs typeface="+mj-cs"/>
            </a:endParaRPr>
          </a:p>
        </p:txBody>
      </p:sp>
      <p:sp>
        <p:nvSpPr>
          <p:cNvPr id="10" name="Text Box 8"/>
          <p:cNvSpPr txBox="1">
            <a:spLocks noChangeArrowheads="1"/>
          </p:cNvSpPr>
          <p:nvPr/>
        </p:nvSpPr>
        <p:spPr bwMode="auto">
          <a:xfrm>
            <a:off x="0" y="3429000"/>
            <a:ext cx="9144000" cy="1187450"/>
          </a:xfrm>
          <a:prstGeom prst="rect">
            <a:avLst/>
          </a:prstGeom>
          <a:noFill/>
          <a:ln w="9525">
            <a:noFill/>
            <a:miter lim="800000"/>
            <a:headEnd/>
            <a:tailEnd/>
          </a:ln>
          <a:effectLst/>
        </p:spPr>
        <p:txBody>
          <a:bodyPr/>
          <a:lstStyle/>
          <a:p>
            <a:pPr algn="l">
              <a:spcBef>
                <a:spcPct val="50000"/>
              </a:spcBef>
            </a:pPr>
            <a:r>
              <a:rPr lang="en-US" sz="2400" b="1" dirty="0" smtClean="0">
                <a:solidFill>
                  <a:schemeClr val="bg1"/>
                </a:solidFill>
              </a:rPr>
              <a:t>San Juan County and Orcas Island Census County Division  Economic Review </a:t>
            </a:r>
          </a:p>
          <a:p>
            <a:pPr algn="l">
              <a:spcBef>
                <a:spcPct val="50000"/>
              </a:spcBef>
            </a:pPr>
            <a:r>
              <a:rPr lang="en-US" sz="2400" b="1" dirty="0" smtClean="0">
                <a:solidFill>
                  <a:schemeClr val="bg1"/>
                </a:solidFill>
              </a:rPr>
              <a:t>By: Reinhold Groepler, Ph.D., Regional Economist</a:t>
            </a:r>
            <a:r>
              <a:rPr lang="en-US" sz="2400" b="1" dirty="0">
                <a:solidFill>
                  <a:schemeClr val="bg1"/>
                </a:solidFill>
              </a:rPr>
              <a:t/>
            </a:r>
            <a:br>
              <a:rPr lang="en-US" sz="2400" b="1" dirty="0">
                <a:solidFill>
                  <a:schemeClr val="bg1"/>
                </a:solidFill>
              </a:rPr>
            </a:br>
            <a:r>
              <a:rPr lang="en-US" sz="2400" b="1" dirty="0" smtClean="0">
                <a:solidFill>
                  <a:schemeClr val="bg1"/>
                </a:solidFill>
              </a:rPr>
              <a:t>Date: March 8, 2012</a:t>
            </a:r>
            <a:endParaRPr lang="en-US" sz="2400" b="1" dirty="0">
              <a:solidFill>
                <a:schemeClr val="bg1"/>
              </a:solidFill>
            </a:endParaRPr>
          </a:p>
        </p:txBody>
      </p:sp>
      <p:cxnSp>
        <p:nvCxnSpPr>
          <p:cNvPr id="11" name="Straight Connector 10"/>
          <p:cNvCxnSpPr>
            <a:cxnSpLocks noChangeShapeType="1"/>
          </p:cNvCxnSpPr>
          <p:nvPr/>
        </p:nvCxnSpPr>
        <p:spPr bwMode="auto">
          <a:xfrm>
            <a:off x="-8626" y="5257800"/>
            <a:ext cx="9144000" cy="1588"/>
          </a:xfrm>
          <a:prstGeom prst="line">
            <a:avLst/>
          </a:prstGeom>
          <a:noFill/>
          <a:ln w="76200">
            <a:solidFill>
              <a:srgbClr val="CC6600"/>
            </a:solidFill>
            <a:round/>
            <a:headEnd/>
            <a:tailEnd/>
          </a:ln>
          <a:effectLst>
            <a:outerShdw dist="20000" dir="5400000" rotWithShape="0">
              <a:srgbClr val="808080">
                <a:alpha val="37999"/>
              </a:srgbClr>
            </a:outerShdw>
          </a:effectLst>
        </p:spPr>
      </p:cxnSp>
      <p:sp>
        <p:nvSpPr>
          <p:cNvPr id="14" name="TextBox 13"/>
          <p:cNvSpPr txBox="1"/>
          <p:nvPr/>
        </p:nvSpPr>
        <p:spPr>
          <a:xfrm>
            <a:off x="2665549" y="5660966"/>
            <a:ext cx="2512226" cy="630942"/>
          </a:xfrm>
          <a:prstGeom prst="rect">
            <a:avLst/>
          </a:prstGeom>
          <a:noFill/>
        </p:spPr>
        <p:txBody>
          <a:bodyPr wrap="none" rtlCol="0">
            <a:spAutoFit/>
          </a:bodyPr>
          <a:lstStyle/>
          <a:p>
            <a:pPr algn="l"/>
            <a:r>
              <a:rPr lang="en-US" sz="1200" dirty="0" smtClean="0">
                <a:solidFill>
                  <a:srgbClr val="003366"/>
                </a:solidFill>
                <a:latin typeface="Futura Book" pitchFamily="34" charset="0"/>
              </a:rPr>
              <a:t>Washington State</a:t>
            </a:r>
          </a:p>
          <a:p>
            <a:pPr algn="l"/>
            <a:r>
              <a:rPr lang="en-US" sz="1200" dirty="0" smtClean="0">
                <a:solidFill>
                  <a:srgbClr val="003366"/>
                </a:solidFill>
                <a:latin typeface="Futura Book" pitchFamily="34" charset="0"/>
              </a:rPr>
              <a:t>Employment Security Department</a:t>
            </a:r>
          </a:p>
          <a:p>
            <a:pPr algn="l"/>
            <a:r>
              <a:rPr lang="en-US" sz="1100" dirty="0" smtClean="0">
                <a:solidFill>
                  <a:srgbClr val="003366"/>
                </a:solidFill>
                <a:latin typeface="Futura Medium" pitchFamily="34" charset="0"/>
              </a:rPr>
              <a:t>Labor Market and Economic Analysis</a:t>
            </a:r>
            <a:endParaRPr lang="en-US" sz="1100" dirty="0">
              <a:solidFill>
                <a:srgbClr val="003366"/>
              </a:solidFill>
              <a:latin typeface="Futura Medium"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
            <a:ext cx="8229600" cy="1475509"/>
          </a:xfrm>
        </p:spPr>
        <p:txBody>
          <a:bodyPr/>
          <a:lstStyle/>
          <a:p>
            <a:r>
              <a:rPr lang="en-US" dirty="0" smtClean="0">
                <a:solidFill>
                  <a:schemeClr val="bg1"/>
                </a:solidFill>
              </a:rPr>
              <a:t>Leading Indicators 101</a:t>
            </a:r>
            <a:br>
              <a:rPr lang="en-US" dirty="0" smtClean="0">
                <a:solidFill>
                  <a:schemeClr val="bg1"/>
                </a:solidFill>
              </a:rPr>
            </a:br>
            <a:r>
              <a:rPr lang="en-US" sz="2400" b="1" dirty="0" smtClean="0">
                <a:solidFill>
                  <a:srgbClr val="FFFF00"/>
                </a:solidFill>
              </a:rPr>
              <a:t>Initial claims for unemployment insurance benefits are an important short-leading indicator.</a:t>
            </a:r>
            <a:r>
              <a:rPr lang="en-US" dirty="0" smtClean="0">
                <a:solidFill>
                  <a:srgbClr val="FFFF00"/>
                </a:solidFill>
              </a:rPr>
              <a:t/>
            </a:r>
            <a:br>
              <a:rPr lang="en-US" dirty="0" smtClean="0">
                <a:solidFill>
                  <a:srgbClr val="FFFF00"/>
                </a:solidFill>
              </a:rPr>
            </a:br>
            <a:endParaRPr lang="en-US" dirty="0">
              <a:solidFill>
                <a:srgbClr val="FFFF00"/>
              </a:solidFill>
            </a:endParaRPr>
          </a:p>
        </p:txBody>
      </p:sp>
      <p:pic>
        <p:nvPicPr>
          <p:cNvPr id="7172" name="Picture 4"/>
          <p:cNvPicPr>
            <a:picLocks noChangeAspect="1" noChangeArrowheads="1"/>
          </p:cNvPicPr>
          <p:nvPr/>
        </p:nvPicPr>
        <p:blipFill>
          <a:blip r:embed="rId2" cstate="print"/>
          <a:srcRect/>
          <a:stretch>
            <a:fillRect/>
          </a:stretch>
        </p:blipFill>
        <p:spPr bwMode="auto">
          <a:xfrm>
            <a:off x="294574" y="1518462"/>
            <a:ext cx="8634743" cy="4510198"/>
          </a:xfrm>
          <a:prstGeom prst="rect">
            <a:avLst/>
          </a:prstGeom>
          <a:noFill/>
          <a:ln w="9525">
            <a:noFill/>
            <a:miter lim="800000"/>
            <a:headEnd/>
            <a:tailEnd/>
          </a:ln>
          <a:effectLst/>
        </p:spPr>
      </p:pic>
      <p:sp>
        <p:nvSpPr>
          <p:cNvPr id="5" name="TextBox 4"/>
          <p:cNvSpPr txBox="1"/>
          <p:nvPr/>
        </p:nvSpPr>
        <p:spPr>
          <a:xfrm>
            <a:off x="322118" y="6057900"/>
            <a:ext cx="5517573" cy="707886"/>
          </a:xfrm>
          <a:prstGeom prst="rect">
            <a:avLst/>
          </a:prstGeom>
          <a:noFill/>
        </p:spPr>
        <p:txBody>
          <a:bodyPr wrap="square" rtlCol="0">
            <a:spAutoFit/>
          </a:bodyPr>
          <a:lstStyle/>
          <a:p>
            <a:r>
              <a:rPr lang="en-US" sz="2000" b="1" dirty="0" smtClean="0"/>
              <a:t>As initial claims fall, that signals a </a:t>
            </a:r>
          </a:p>
          <a:p>
            <a:r>
              <a:rPr lang="en-US" sz="2000" b="1" dirty="0" smtClean="0"/>
              <a:t>pickup in jobs within 3-6 months.</a:t>
            </a:r>
            <a:endParaRPr lang="en-U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1143000"/>
          </a:xfrm>
        </p:spPr>
        <p:txBody>
          <a:bodyPr/>
          <a:lstStyle/>
          <a:p>
            <a:r>
              <a:rPr lang="en-US" dirty="0" smtClean="0">
                <a:solidFill>
                  <a:schemeClr val="bg1"/>
                </a:solidFill>
              </a:rPr>
              <a:t>Leading Indicators 101</a:t>
            </a:r>
            <a:br>
              <a:rPr lang="en-US" dirty="0" smtClean="0">
                <a:solidFill>
                  <a:schemeClr val="bg1"/>
                </a:solidFill>
              </a:rPr>
            </a:br>
            <a:r>
              <a:rPr lang="en-US" sz="2400" b="1" dirty="0" smtClean="0">
                <a:solidFill>
                  <a:srgbClr val="FFFF00"/>
                </a:solidFill>
              </a:rPr>
              <a:t>Discretionary spending: important </a:t>
            </a:r>
            <a:r>
              <a:rPr lang="en-US" sz="2400" b="1" dirty="0" smtClean="0">
                <a:solidFill>
                  <a:srgbClr val="FFFF00"/>
                </a:solidFill>
              </a:rPr>
              <a:t>short-leading </a:t>
            </a:r>
            <a:r>
              <a:rPr lang="en-US" sz="2400" b="1" dirty="0" smtClean="0">
                <a:solidFill>
                  <a:srgbClr val="FFFF00"/>
                </a:solidFill>
              </a:rPr>
              <a:t>indicator</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pic>
        <p:nvPicPr>
          <p:cNvPr id="4098" name="Picture 2"/>
          <p:cNvPicPr>
            <a:picLocks noChangeAspect="1" noChangeArrowheads="1"/>
          </p:cNvPicPr>
          <p:nvPr/>
        </p:nvPicPr>
        <p:blipFill>
          <a:blip r:embed="rId3" cstate="print"/>
          <a:srcRect/>
          <a:stretch>
            <a:fillRect/>
          </a:stretch>
        </p:blipFill>
        <p:spPr bwMode="auto">
          <a:xfrm>
            <a:off x="232929" y="1504229"/>
            <a:ext cx="8488444" cy="45744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9144000" cy="1415143"/>
          </a:xfrm>
        </p:spPr>
        <p:txBody>
          <a:bodyPr/>
          <a:lstStyle/>
          <a:p>
            <a:r>
              <a:rPr lang="en-US" dirty="0" smtClean="0">
                <a:solidFill>
                  <a:schemeClr val="bg1"/>
                </a:solidFill>
              </a:rPr>
              <a:t>Leading Indicators 101</a:t>
            </a:r>
            <a:br>
              <a:rPr lang="en-US" dirty="0" smtClean="0">
                <a:solidFill>
                  <a:schemeClr val="bg1"/>
                </a:solidFill>
              </a:rPr>
            </a:br>
            <a:r>
              <a:rPr lang="en-US" sz="2400" b="1" dirty="0" smtClean="0">
                <a:solidFill>
                  <a:srgbClr val="FFFF00"/>
                </a:solidFill>
              </a:rPr>
              <a:t>National credit market conditions are important leading indicators</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pic>
        <p:nvPicPr>
          <p:cNvPr id="12290" name="Picture 2"/>
          <p:cNvPicPr>
            <a:picLocks noChangeAspect="1" noChangeArrowheads="1"/>
          </p:cNvPicPr>
          <p:nvPr/>
        </p:nvPicPr>
        <p:blipFill>
          <a:blip r:embed="rId3" cstate="print"/>
          <a:srcRect/>
          <a:stretch>
            <a:fillRect/>
          </a:stretch>
        </p:blipFill>
        <p:spPr bwMode="auto">
          <a:xfrm>
            <a:off x="1117827" y="2397125"/>
            <a:ext cx="6886575" cy="4460875"/>
          </a:xfrm>
          <a:prstGeom prst="rect">
            <a:avLst/>
          </a:prstGeom>
          <a:noFill/>
          <a:ln w="9525">
            <a:noFill/>
            <a:miter lim="800000"/>
            <a:headEnd/>
            <a:tailEnd/>
          </a:ln>
          <a:effectLst/>
        </p:spPr>
      </p:pic>
      <p:sp>
        <p:nvSpPr>
          <p:cNvPr id="5" name="TextBox 4"/>
          <p:cNvSpPr txBox="1"/>
          <p:nvPr/>
        </p:nvSpPr>
        <p:spPr>
          <a:xfrm>
            <a:off x="0" y="1567543"/>
            <a:ext cx="9143999" cy="646331"/>
          </a:xfrm>
          <a:prstGeom prst="rect">
            <a:avLst/>
          </a:prstGeom>
          <a:noFill/>
        </p:spPr>
        <p:txBody>
          <a:bodyPr wrap="square" rtlCol="0">
            <a:spAutoFit/>
          </a:bodyPr>
          <a:lstStyle/>
          <a:p>
            <a:r>
              <a:rPr lang="en-US" b="1" dirty="0" smtClean="0"/>
              <a:t>The more negative the yield spread between ‘risk free’ US Treasuries and lower rated corporate debt, the more difficult it is for small businesses to get credit</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9144000" cy="1415143"/>
          </a:xfrm>
        </p:spPr>
        <p:txBody>
          <a:bodyPr/>
          <a:lstStyle/>
          <a:p>
            <a:r>
              <a:rPr lang="en-US" dirty="0" smtClean="0">
                <a:solidFill>
                  <a:schemeClr val="bg1"/>
                </a:solidFill>
              </a:rPr>
              <a:t>Leading Indicators 101</a:t>
            </a:r>
            <a:br>
              <a:rPr lang="en-US" dirty="0" smtClean="0">
                <a:solidFill>
                  <a:schemeClr val="bg1"/>
                </a:solidFill>
              </a:rPr>
            </a:br>
            <a:r>
              <a:rPr lang="en-US" sz="2400" b="1" dirty="0" smtClean="0">
                <a:solidFill>
                  <a:srgbClr val="FFFF00"/>
                </a:solidFill>
              </a:rPr>
              <a:t>National credit market conditions are important leading indicators</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5" name="TextBox 4"/>
          <p:cNvSpPr txBox="1"/>
          <p:nvPr/>
        </p:nvSpPr>
        <p:spPr>
          <a:xfrm>
            <a:off x="0" y="1567543"/>
            <a:ext cx="9143999" cy="646331"/>
          </a:xfrm>
          <a:prstGeom prst="rect">
            <a:avLst/>
          </a:prstGeom>
          <a:noFill/>
        </p:spPr>
        <p:txBody>
          <a:bodyPr wrap="square" rtlCol="0">
            <a:spAutoFit/>
          </a:bodyPr>
          <a:lstStyle/>
          <a:p>
            <a:r>
              <a:rPr lang="en-US" b="1" dirty="0" smtClean="0"/>
              <a:t>As the yield differential between longer term interest rates and shorter term interest rates decreases, it is less profitable for banks to lend. </a:t>
            </a:r>
            <a:endParaRPr lang="en-US" b="1" dirty="0"/>
          </a:p>
        </p:txBody>
      </p:sp>
      <p:pic>
        <p:nvPicPr>
          <p:cNvPr id="13317" name="Picture 5"/>
          <p:cNvPicPr>
            <a:picLocks noChangeAspect="1" noChangeArrowheads="1"/>
          </p:cNvPicPr>
          <p:nvPr/>
        </p:nvPicPr>
        <p:blipFill>
          <a:blip r:embed="rId3" cstate="print"/>
          <a:srcRect/>
          <a:stretch>
            <a:fillRect/>
          </a:stretch>
        </p:blipFill>
        <p:spPr bwMode="auto">
          <a:xfrm>
            <a:off x="207818" y="2254599"/>
            <a:ext cx="8267802" cy="46034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dirty="0" smtClean="0">
                <a:solidFill>
                  <a:schemeClr val="bg1"/>
                </a:solidFill>
              </a:rPr>
              <a:t>Leading Indicators in Practice</a:t>
            </a:r>
            <a:br>
              <a:rPr lang="en-US" dirty="0" smtClean="0">
                <a:solidFill>
                  <a:schemeClr val="bg1"/>
                </a:solidFill>
              </a:rPr>
            </a:br>
            <a:r>
              <a:rPr lang="en-US" sz="2400" b="1" dirty="0" smtClean="0">
                <a:solidFill>
                  <a:schemeClr val="bg1"/>
                </a:solidFill>
              </a:rPr>
              <a:t>US business cycles and the US long-leading index</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7" name="TextBox 6"/>
          <p:cNvSpPr txBox="1"/>
          <p:nvPr/>
        </p:nvSpPr>
        <p:spPr>
          <a:xfrm>
            <a:off x="194697" y="6367626"/>
            <a:ext cx="5380833" cy="307777"/>
          </a:xfrm>
          <a:prstGeom prst="rect">
            <a:avLst/>
          </a:prstGeom>
          <a:noFill/>
        </p:spPr>
        <p:txBody>
          <a:bodyPr wrap="none" rtlCol="0">
            <a:spAutoFit/>
          </a:bodyPr>
          <a:lstStyle/>
          <a:p>
            <a:r>
              <a:rPr lang="en-US" sz="1400" dirty="0" smtClean="0"/>
              <a:t>Sources: LMEA; Underlying data sources from HAVER Analytics. </a:t>
            </a:r>
            <a:endParaRPr lang="en-US" sz="1400" dirty="0"/>
          </a:p>
        </p:txBody>
      </p:sp>
      <p:pic>
        <p:nvPicPr>
          <p:cNvPr id="6" name="Picture 2"/>
          <p:cNvPicPr>
            <a:picLocks noChangeAspect="1" noChangeArrowheads="1"/>
          </p:cNvPicPr>
          <p:nvPr/>
        </p:nvPicPr>
        <p:blipFill>
          <a:blip r:embed="rId2" cstate="print"/>
          <a:srcRect/>
          <a:stretch>
            <a:fillRect/>
          </a:stretch>
        </p:blipFill>
        <p:spPr bwMode="auto">
          <a:xfrm>
            <a:off x="578161" y="1551853"/>
            <a:ext cx="7877472" cy="47618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Industry Employment</a:t>
            </a:r>
            <a:br>
              <a:rPr lang="en-US" dirty="0" smtClean="0">
                <a:solidFill>
                  <a:schemeClr val="bg1"/>
                </a:solidFill>
              </a:rPr>
            </a:br>
            <a:r>
              <a:rPr lang="en-US" sz="2400" dirty="0" smtClean="0">
                <a:solidFill>
                  <a:schemeClr val="bg1"/>
                </a:solidFill>
              </a:rPr>
              <a:t>San Juan County, December 2011</a:t>
            </a:r>
            <a:endParaRPr lang="en-US" dirty="0">
              <a:solidFill>
                <a:schemeClr val="bg1"/>
              </a:solidFill>
            </a:endParaRPr>
          </a:p>
        </p:txBody>
      </p:sp>
      <p:pic>
        <p:nvPicPr>
          <p:cNvPr id="8197" name="Picture 5"/>
          <p:cNvPicPr>
            <a:picLocks noChangeAspect="1" noChangeArrowheads="1"/>
          </p:cNvPicPr>
          <p:nvPr/>
        </p:nvPicPr>
        <p:blipFill>
          <a:blip r:embed="rId3" cstate="print"/>
          <a:srcRect/>
          <a:stretch>
            <a:fillRect/>
          </a:stretch>
        </p:blipFill>
        <p:spPr bwMode="auto">
          <a:xfrm>
            <a:off x="131618" y="1502785"/>
            <a:ext cx="8933288" cy="3651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Industry Employment</a:t>
            </a:r>
            <a:br>
              <a:rPr lang="en-US" dirty="0" smtClean="0">
                <a:solidFill>
                  <a:schemeClr val="bg1"/>
                </a:solidFill>
              </a:rPr>
            </a:br>
            <a:r>
              <a:rPr lang="en-US" sz="2400" dirty="0" smtClean="0">
                <a:solidFill>
                  <a:srgbClr val="FFFF00"/>
                </a:solidFill>
              </a:rPr>
              <a:t>Area Comparisons: December 2011</a:t>
            </a:r>
            <a:endParaRPr lang="en-US" dirty="0">
              <a:solidFill>
                <a:srgbClr val="FFFF00"/>
              </a:solidFill>
            </a:endParaRPr>
          </a:p>
        </p:txBody>
      </p:sp>
      <p:pic>
        <p:nvPicPr>
          <p:cNvPr id="9219" name="Picture 3"/>
          <p:cNvPicPr>
            <a:picLocks noChangeAspect="1" noChangeArrowheads="1"/>
          </p:cNvPicPr>
          <p:nvPr/>
        </p:nvPicPr>
        <p:blipFill>
          <a:blip r:embed="rId3" cstate="print"/>
          <a:srcRect/>
          <a:stretch>
            <a:fillRect/>
          </a:stretch>
        </p:blipFill>
        <p:spPr bwMode="auto">
          <a:xfrm>
            <a:off x="97084" y="1728275"/>
            <a:ext cx="9046916" cy="33966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Industry Employment</a:t>
            </a:r>
            <a:br>
              <a:rPr lang="en-US" dirty="0" smtClean="0">
                <a:solidFill>
                  <a:schemeClr val="bg1"/>
                </a:solidFill>
              </a:rPr>
            </a:br>
            <a:r>
              <a:rPr lang="en-US" sz="2400" dirty="0" smtClean="0">
                <a:solidFill>
                  <a:srgbClr val="FFFF00"/>
                </a:solidFill>
              </a:rPr>
              <a:t>San Juan County: December 2011</a:t>
            </a:r>
            <a:endParaRPr lang="en-US" dirty="0">
              <a:solidFill>
                <a:srgbClr val="FFFF00"/>
              </a:solidFill>
            </a:endParaRPr>
          </a:p>
        </p:txBody>
      </p:sp>
      <p:pic>
        <p:nvPicPr>
          <p:cNvPr id="10246" name="Picture 6"/>
          <p:cNvPicPr>
            <a:picLocks noChangeAspect="1" noChangeArrowheads="1"/>
          </p:cNvPicPr>
          <p:nvPr/>
        </p:nvPicPr>
        <p:blipFill>
          <a:blip r:embed="rId2" cstate="print"/>
          <a:srcRect/>
          <a:stretch>
            <a:fillRect/>
          </a:stretch>
        </p:blipFill>
        <p:spPr bwMode="auto">
          <a:xfrm>
            <a:off x="1" y="1891146"/>
            <a:ext cx="4510672" cy="3719946"/>
          </a:xfrm>
          <a:prstGeom prst="rect">
            <a:avLst/>
          </a:prstGeom>
          <a:noFill/>
          <a:ln w="9525">
            <a:noFill/>
            <a:miter lim="800000"/>
            <a:headEnd/>
            <a:tailEnd/>
          </a:ln>
          <a:effectLst/>
        </p:spPr>
      </p:pic>
      <p:pic>
        <p:nvPicPr>
          <p:cNvPr id="10247" name="Picture 7"/>
          <p:cNvPicPr>
            <a:picLocks noChangeAspect="1" noChangeArrowheads="1"/>
          </p:cNvPicPr>
          <p:nvPr/>
        </p:nvPicPr>
        <p:blipFill>
          <a:blip r:embed="rId3" cstate="print"/>
          <a:srcRect/>
          <a:stretch>
            <a:fillRect/>
          </a:stretch>
        </p:blipFill>
        <p:spPr bwMode="auto">
          <a:xfrm>
            <a:off x="4543859" y="1519238"/>
            <a:ext cx="4584083" cy="2377353"/>
          </a:xfrm>
          <a:prstGeom prst="rect">
            <a:avLst/>
          </a:prstGeom>
          <a:noFill/>
          <a:ln w="9525">
            <a:noFill/>
            <a:miter lim="800000"/>
            <a:headEnd/>
            <a:tailEnd/>
          </a:ln>
          <a:effectLst/>
        </p:spPr>
      </p:pic>
      <p:pic>
        <p:nvPicPr>
          <p:cNvPr id="10248" name="Picture 8"/>
          <p:cNvPicPr>
            <a:picLocks noChangeAspect="1" noChangeArrowheads="1"/>
          </p:cNvPicPr>
          <p:nvPr/>
        </p:nvPicPr>
        <p:blipFill>
          <a:blip r:embed="rId4" cstate="print"/>
          <a:srcRect/>
          <a:stretch>
            <a:fillRect/>
          </a:stretch>
        </p:blipFill>
        <p:spPr bwMode="auto">
          <a:xfrm>
            <a:off x="4544725" y="3950711"/>
            <a:ext cx="4599275" cy="22406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Industry Employment</a:t>
            </a:r>
            <a:br>
              <a:rPr lang="en-US" dirty="0" smtClean="0">
                <a:solidFill>
                  <a:schemeClr val="bg1"/>
                </a:solidFill>
              </a:rPr>
            </a:br>
            <a:r>
              <a:rPr lang="en-US" sz="2400" dirty="0" smtClean="0">
                <a:solidFill>
                  <a:srgbClr val="FFFF00"/>
                </a:solidFill>
              </a:rPr>
              <a:t> San Juan County: December 2011</a:t>
            </a:r>
            <a:endParaRPr lang="en-US" dirty="0">
              <a:solidFill>
                <a:schemeClr val="bg1"/>
              </a:solidFill>
            </a:endParaRPr>
          </a:p>
        </p:txBody>
      </p:sp>
      <p:pic>
        <p:nvPicPr>
          <p:cNvPr id="11267" name="Picture 3"/>
          <p:cNvPicPr>
            <a:picLocks noChangeAspect="1" noChangeArrowheads="1"/>
          </p:cNvPicPr>
          <p:nvPr/>
        </p:nvPicPr>
        <p:blipFill>
          <a:blip r:embed="rId2" cstate="print"/>
          <a:srcRect/>
          <a:stretch>
            <a:fillRect/>
          </a:stretch>
        </p:blipFill>
        <p:spPr bwMode="auto">
          <a:xfrm>
            <a:off x="592282" y="1520971"/>
            <a:ext cx="8046478" cy="46200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30" y="0"/>
            <a:ext cx="8229600" cy="1383030"/>
          </a:xfrm>
        </p:spPr>
        <p:txBody>
          <a:bodyPr/>
          <a:lstStyle/>
          <a:p>
            <a:r>
              <a:rPr lang="en-US" dirty="0" smtClean="0">
                <a:solidFill>
                  <a:schemeClr val="bg1"/>
                </a:solidFill>
              </a:rPr>
              <a:t>‘Headline’ Unemployment Rates</a:t>
            </a:r>
            <a:br>
              <a:rPr lang="en-US" dirty="0" smtClean="0">
                <a:solidFill>
                  <a:schemeClr val="bg1"/>
                </a:solidFill>
              </a:rPr>
            </a:br>
            <a:r>
              <a:rPr lang="en-US" dirty="0" smtClean="0">
                <a:solidFill>
                  <a:schemeClr val="bg1"/>
                </a:solidFill>
              </a:rPr>
              <a:t> </a:t>
            </a:r>
            <a:r>
              <a:rPr lang="en-US" sz="3600" b="1" dirty="0" smtClean="0">
                <a:solidFill>
                  <a:schemeClr val="bg1"/>
                </a:solidFill>
              </a:rPr>
              <a:t>December 2011: U-3 rate</a:t>
            </a:r>
            <a:endParaRPr lang="en-US" sz="36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423852" y="1456346"/>
            <a:ext cx="6152606" cy="47430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chemeClr val="bg1"/>
                </a:solidFill>
              </a:rPr>
              <a:t>Overview of Presentation</a:t>
            </a:r>
            <a:r>
              <a:rPr lang="en-US" dirty="0" smtClean="0">
                <a:solidFill>
                  <a:schemeClr val="bg1"/>
                </a:solidFill>
              </a:rPr>
              <a:t/>
            </a:r>
            <a:br>
              <a:rPr lang="en-US" dirty="0" smtClean="0">
                <a:solidFill>
                  <a:schemeClr val="bg1"/>
                </a:solidFill>
              </a:rPr>
            </a:br>
            <a:r>
              <a:rPr lang="en-US" sz="2800" b="1" dirty="0" smtClean="0">
                <a:solidFill>
                  <a:schemeClr val="bg1"/>
                </a:solidFill>
              </a:rPr>
              <a:t>From the National Economy to the Local Economy</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5" name="TextBox 4"/>
          <p:cNvSpPr txBox="1"/>
          <p:nvPr/>
        </p:nvSpPr>
        <p:spPr>
          <a:xfrm>
            <a:off x="244317" y="6305981"/>
            <a:ext cx="2856872" cy="307777"/>
          </a:xfrm>
          <a:prstGeom prst="rect">
            <a:avLst/>
          </a:prstGeom>
          <a:noFill/>
        </p:spPr>
        <p:txBody>
          <a:bodyPr wrap="none" rtlCol="0">
            <a:spAutoFit/>
          </a:bodyPr>
          <a:lstStyle/>
          <a:p>
            <a:r>
              <a:rPr lang="en-US" sz="1400" b="1" dirty="0" smtClean="0"/>
              <a:t>Sources: ESD/LMEA, BLS, CES</a:t>
            </a:r>
            <a:endParaRPr lang="en-US" sz="1400" b="1" dirty="0"/>
          </a:p>
        </p:txBody>
      </p:sp>
      <p:sp>
        <p:nvSpPr>
          <p:cNvPr id="6" name="Content Placeholder 5"/>
          <p:cNvSpPr>
            <a:spLocks noGrp="1"/>
          </p:cNvSpPr>
          <p:nvPr>
            <p:ph idx="1"/>
          </p:nvPr>
        </p:nvSpPr>
        <p:spPr>
          <a:xfrm>
            <a:off x="128192" y="1455427"/>
            <a:ext cx="8861461" cy="4622215"/>
          </a:xfrm>
        </p:spPr>
        <p:txBody>
          <a:bodyPr/>
          <a:lstStyle/>
          <a:p>
            <a:r>
              <a:rPr lang="en-US" sz="2800" dirty="0" smtClean="0"/>
              <a:t>Leading Economic Indicators and Indexes</a:t>
            </a:r>
          </a:p>
          <a:p>
            <a:pPr lvl="1">
              <a:buFont typeface="Courier New" pitchFamily="49" charset="0"/>
              <a:buChar char="o"/>
            </a:pPr>
            <a:r>
              <a:rPr lang="en-US" sz="2200" dirty="0" smtClean="0"/>
              <a:t>How do they work?; What are they telling us about the national economy?</a:t>
            </a:r>
          </a:p>
          <a:p>
            <a:pPr lvl="1">
              <a:buFont typeface="Courier New" pitchFamily="49" charset="0"/>
              <a:buChar char="o"/>
            </a:pPr>
            <a:r>
              <a:rPr lang="en-US" sz="2200" dirty="0" smtClean="0"/>
              <a:t>What are they telling us about economic conditions in San Juan County?</a:t>
            </a:r>
          </a:p>
          <a:p>
            <a:r>
              <a:rPr lang="en-US" sz="2800" dirty="0" smtClean="0"/>
              <a:t>Industry Employment in San Juan County</a:t>
            </a:r>
          </a:p>
          <a:p>
            <a:pPr lvl="1">
              <a:buFont typeface="Courier New" pitchFamily="49" charset="0"/>
              <a:buChar char="o"/>
            </a:pPr>
            <a:r>
              <a:rPr lang="en-US" sz="2200" dirty="0" smtClean="0"/>
              <a:t>What are the shares of employment by industry?</a:t>
            </a:r>
          </a:p>
          <a:p>
            <a:pPr lvl="1">
              <a:buFont typeface="Courier New" pitchFamily="49" charset="0"/>
              <a:buChar char="o"/>
            </a:pPr>
            <a:r>
              <a:rPr lang="en-US" sz="2200" dirty="0" smtClean="0"/>
              <a:t>What are the employment trends by industry?</a:t>
            </a:r>
          </a:p>
          <a:p>
            <a:r>
              <a:rPr lang="en-US" sz="2800" dirty="0" smtClean="0"/>
              <a:t>Commuting and Jobs in the Orcas Census County Division (San Juan County slides in appendix)</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0"/>
            <a:ext cx="8229600" cy="1436914"/>
          </a:xfrm>
        </p:spPr>
        <p:txBody>
          <a:bodyPr/>
          <a:lstStyle/>
          <a:p>
            <a:r>
              <a:rPr lang="en-US" dirty="0" smtClean="0">
                <a:solidFill>
                  <a:schemeClr val="bg1"/>
                </a:solidFill>
              </a:rPr>
              <a:t>Unemployment Rates Beyond The Headline Rate (U-3)</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pic>
        <p:nvPicPr>
          <p:cNvPr id="8194" name="Picture 2"/>
          <p:cNvPicPr>
            <a:picLocks noChangeAspect="1" noChangeArrowheads="1"/>
          </p:cNvPicPr>
          <p:nvPr/>
        </p:nvPicPr>
        <p:blipFill>
          <a:blip r:embed="rId3" cstate="print"/>
          <a:srcRect/>
          <a:stretch>
            <a:fillRect/>
          </a:stretch>
        </p:blipFill>
        <p:spPr bwMode="auto">
          <a:xfrm>
            <a:off x="0" y="1463040"/>
            <a:ext cx="9161488" cy="3500846"/>
          </a:xfrm>
          <a:prstGeom prst="rect">
            <a:avLst/>
          </a:prstGeom>
          <a:noFill/>
          <a:ln w="9525">
            <a:noFill/>
            <a:miter lim="800000"/>
            <a:headEnd/>
            <a:tailEnd/>
          </a:ln>
          <a:effectLst/>
        </p:spPr>
      </p:pic>
      <p:sp>
        <p:nvSpPr>
          <p:cNvPr id="4" name="TextBox 3"/>
          <p:cNvSpPr txBox="1"/>
          <p:nvPr/>
        </p:nvSpPr>
        <p:spPr>
          <a:xfrm>
            <a:off x="249382" y="4998027"/>
            <a:ext cx="8728364" cy="1200329"/>
          </a:xfrm>
          <a:prstGeom prst="rect">
            <a:avLst/>
          </a:prstGeom>
          <a:noFill/>
        </p:spPr>
        <p:txBody>
          <a:bodyPr wrap="square" rtlCol="0">
            <a:spAutoFit/>
          </a:bodyPr>
          <a:lstStyle/>
          <a:p>
            <a:r>
              <a:rPr lang="en-US" sz="2400" b="1" dirty="0" smtClean="0"/>
              <a:t>The U6 minus U5 rate gives the percentage of the labor force involuntarily working part-time for economic reasons (could not find a full-time job).</a:t>
            </a:r>
            <a:endParaRPr lang="en-US"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0"/>
            <a:ext cx="8229600" cy="1436914"/>
          </a:xfrm>
        </p:spPr>
        <p:txBody>
          <a:bodyPr/>
          <a:lstStyle/>
          <a:p>
            <a:r>
              <a:rPr lang="en-US" dirty="0" smtClean="0">
                <a:solidFill>
                  <a:schemeClr val="bg1"/>
                </a:solidFill>
              </a:rPr>
              <a:t>Long-Term Unemployment</a:t>
            </a:r>
            <a:br>
              <a:rPr lang="en-US" dirty="0" smtClean="0">
                <a:solidFill>
                  <a:schemeClr val="bg1"/>
                </a:solidFill>
              </a:rPr>
            </a:br>
            <a:r>
              <a:rPr lang="en-US" dirty="0" smtClean="0">
                <a:solidFill>
                  <a:schemeClr val="bg1"/>
                </a:solidFill>
              </a:rPr>
              <a:t>Among the Insured Unemployed</a:t>
            </a:r>
            <a:endParaRPr lang="en-US" dirty="0">
              <a:solidFill>
                <a:schemeClr val="bg1"/>
              </a:solidFill>
            </a:endParaRPr>
          </a:p>
        </p:txBody>
      </p:sp>
      <p:pic>
        <p:nvPicPr>
          <p:cNvPr id="7170" name="Picture 2"/>
          <p:cNvPicPr>
            <a:picLocks noChangeAspect="1" noChangeArrowheads="1"/>
          </p:cNvPicPr>
          <p:nvPr/>
        </p:nvPicPr>
        <p:blipFill>
          <a:blip r:embed="rId3" cstate="print"/>
          <a:srcRect/>
          <a:stretch>
            <a:fillRect/>
          </a:stretch>
        </p:blipFill>
        <p:spPr bwMode="auto">
          <a:xfrm>
            <a:off x="12165" y="3741963"/>
            <a:ext cx="9131835" cy="2410641"/>
          </a:xfrm>
          <a:prstGeom prst="rect">
            <a:avLst/>
          </a:prstGeom>
          <a:noFill/>
          <a:ln w="9525">
            <a:noFill/>
            <a:miter lim="800000"/>
            <a:headEnd/>
            <a:tailEnd/>
          </a:ln>
          <a:effectLst/>
        </p:spPr>
      </p:pic>
      <p:sp>
        <p:nvSpPr>
          <p:cNvPr id="5" name="TextBox 4"/>
          <p:cNvSpPr txBox="1"/>
          <p:nvPr/>
        </p:nvSpPr>
        <p:spPr>
          <a:xfrm>
            <a:off x="0" y="1489167"/>
            <a:ext cx="9144000" cy="2246769"/>
          </a:xfrm>
          <a:prstGeom prst="rect">
            <a:avLst/>
          </a:prstGeom>
          <a:noFill/>
        </p:spPr>
        <p:txBody>
          <a:bodyPr wrap="square" rtlCol="0">
            <a:spAutoFit/>
          </a:bodyPr>
          <a:lstStyle/>
          <a:p>
            <a:pPr algn="l"/>
            <a:r>
              <a:rPr lang="en-US" sz="2000" b="1" dirty="0" smtClean="0"/>
              <a:t>Persons unemployed 27 weeks or longer are considered the long-term unemployed</a:t>
            </a:r>
          </a:p>
          <a:p>
            <a:pPr algn="l">
              <a:buFont typeface="Arial" pitchFamily="34" charset="0"/>
              <a:buChar char="•"/>
            </a:pPr>
            <a:r>
              <a:rPr lang="en-US" sz="2000" b="1" dirty="0" smtClean="0"/>
              <a:t>In San Juan County, that is a 37.5% share, which compares to:</a:t>
            </a:r>
          </a:p>
          <a:p>
            <a:pPr lvl="1" algn="l">
              <a:buFont typeface="Arial" pitchFamily="34" charset="0"/>
              <a:buChar char="•"/>
            </a:pPr>
            <a:r>
              <a:rPr lang="en-US" sz="2000" b="1" dirty="0" smtClean="0"/>
              <a:t>40 percent for Skagit County</a:t>
            </a:r>
          </a:p>
          <a:p>
            <a:pPr lvl="1" algn="l">
              <a:buFont typeface="Arial" pitchFamily="34" charset="0"/>
              <a:buChar char="•"/>
            </a:pPr>
            <a:r>
              <a:rPr lang="en-US" sz="2000" b="1" dirty="0" smtClean="0"/>
              <a:t>47 percent for Island County</a:t>
            </a:r>
          </a:p>
          <a:p>
            <a:pPr lvl="1" algn="l">
              <a:buFont typeface="Arial" pitchFamily="34" charset="0"/>
              <a:buChar char="•"/>
            </a:pPr>
            <a:r>
              <a:rPr lang="en-US" sz="2000" b="1" dirty="0" smtClean="0"/>
              <a:t>50 percent in Snohomish County</a:t>
            </a:r>
          </a:p>
          <a:p>
            <a:pPr lvl="1" algn="l">
              <a:buFont typeface="Arial" pitchFamily="34" charset="0"/>
              <a:buChar char="•"/>
            </a:pPr>
            <a:r>
              <a:rPr lang="en-US" sz="2000" b="1" dirty="0" smtClean="0"/>
              <a:t>44 percent statewide.</a:t>
            </a:r>
            <a:endParaRPr lang="en-U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0"/>
            <a:ext cx="9143999" cy="1447800"/>
          </a:xfrm>
          <a:noFill/>
          <a:ln>
            <a:miter lim="800000"/>
            <a:headEnd/>
            <a:tailEnd/>
          </a:ln>
        </p:spPr>
        <p:txBody>
          <a:bodyPr wrap="square" lIns="91440" tIns="45720" rIns="91440" bIns="45720" numCol="1" anchor="ctr" anchorCtr="0" compatLnSpc="1">
            <a:prstTxWarp prst="textNoShape">
              <a:avLst/>
            </a:prstTxWarp>
          </a:bodyPr>
          <a:lstStyle/>
          <a:p>
            <a:r>
              <a:rPr lang="en-US" sz="3400" b="1" dirty="0" smtClean="0">
                <a:solidFill>
                  <a:schemeClr val="bg1"/>
                </a:solidFill>
                <a:ea typeface="ＭＳ Ｐゴシック" pitchFamily="34" charset="-128"/>
              </a:rPr>
              <a:t>How San Juan Industries Compare for With Washington State: Location Quotients</a:t>
            </a:r>
          </a:p>
        </p:txBody>
      </p:sp>
      <p:sp>
        <p:nvSpPr>
          <p:cNvPr id="11" name="AutoShape 4"/>
          <p:cNvSpPr>
            <a:spLocks noChangeAspect="1" noChangeArrowheads="1"/>
          </p:cNvSpPr>
          <p:nvPr/>
        </p:nvSpPr>
        <p:spPr bwMode="auto">
          <a:xfrm>
            <a:off x="3098062" y="2226253"/>
            <a:ext cx="4605291" cy="3453680"/>
          </a:xfrm>
          <a:prstGeom prst="rect">
            <a:avLst/>
          </a:prstGeom>
          <a:noFill/>
          <a:ln w="9525">
            <a:noFill/>
            <a:miter lim="800000"/>
            <a:headEnd/>
            <a:tailEnd/>
          </a:ln>
        </p:spPr>
        <p:txBody>
          <a:bodyPr/>
          <a:lstStyle/>
          <a:p>
            <a:endParaRPr lang="en-US"/>
          </a:p>
        </p:txBody>
      </p:sp>
      <p:pic>
        <p:nvPicPr>
          <p:cNvPr id="3074" name="Picture 2"/>
          <p:cNvPicPr>
            <a:picLocks noChangeAspect="1" noChangeArrowheads="1"/>
          </p:cNvPicPr>
          <p:nvPr/>
        </p:nvPicPr>
        <p:blipFill>
          <a:blip r:embed="rId3" cstate="print"/>
          <a:srcRect/>
          <a:stretch>
            <a:fillRect/>
          </a:stretch>
        </p:blipFill>
        <p:spPr bwMode="auto">
          <a:xfrm>
            <a:off x="0" y="1438189"/>
            <a:ext cx="4772025" cy="5419811"/>
          </a:xfrm>
          <a:prstGeom prst="rect">
            <a:avLst/>
          </a:prstGeom>
          <a:noFill/>
          <a:ln w="9525">
            <a:solidFill>
              <a:schemeClr val="tx1"/>
            </a:solidFill>
            <a:miter lim="800000"/>
            <a:headEnd/>
            <a:tailEnd/>
          </a:ln>
          <a:effectLst/>
        </p:spPr>
      </p:pic>
      <p:sp>
        <p:nvSpPr>
          <p:cNvPr id="7" name="TextBox 6"/>
          <p:cNvSpPr txBox="1"/>
          <p:nvPr/>
        </p:nvSpPr>
        <p:spPr>
          <a:xfrm>
            <a:off x="4848226" y="1581150"/>
            <a:ext cx="4181474" cy="1200329"/>
          </a:xfrm>
          <a:prstGeom prst="rect">
            <a:avLst/>
          </a:prstGeom>
          <a:noFill/>
        </p:spPr>
        <p:txBody>
          <a:bodyPr wrap="square" rtlCol="0">
            <a:spAutoFit/>
          </a:bodyPr>
          <a:lstStyle/>
          <a:p>
            <a:pPr algn="l"/>
            <a:r>
              <a:rPr lang="en-US" b="1" dirty="0" smtClean="0"/>
              <a:t>1) A location quotient tells us the relative importance of the number of employees in a local Industry compared to a state or the US.</a:t>
            </a:r>
            <a:endParaRPr lang="en-US" b="1" dirty="0"/>
          </a:p>
        </p:txBody>
      </p:sp>
      <p:sp>
        <p:nvSpPr>
          <p:cNvPr id="9" name="TextBox 8"/>
          <p:cNvSpPr txBox="1"/>
          <p:nvPr/>
        </p:nvSpPr>
        <p:spPr>
          <a:xfrm>
            <a:off x="4886325" y="2943225"/>
            <a:ext cx="3981450" cy="1754326"/>
          </a:xfrm>
          <a:prstGeom prst="rect">
            <a:avLst/>
          </a:prstGeom>
          <a:noFill/>
        </p:spPr>
        <p:txBody>
          <a:bodyPr wrap="square" rtlCol="0">
            <a:spAutoFit/>
          </a:bodyPr>
          <a:lstStyle/>
          <a:p>
            <a:pPr algn="l"/>
            <a:r>
              <a:rPr lang="en-US" b="1" dirty="0" smtClean="0"/>
              <a:t>2) For example, if a local location quotient for government were 1.0 that implies that the percentage of all employees working in government would be the same for the locality as well as the state.</a:t>
            </a:r>
            <a:endParaRPr lang="en-US" b="1" dirty="0"/>
          </a:p>
        </p:txBody>
      </p:sp>
      <p:sp>
        <p:nvSpPr>
          <p:cNvPr id="10" name="TextBox 9"/>
          <p:cNvSpPr txBox="1"/>
          <p:nvPr/>
        </p:nvSpPr>
        <p:spPr>
          <a:xfrm>
            <a:off x="4914900" y="4819650"/>
            <a:ext cx="3981450" cy="1200329"/>
          </a:xfrm>
          <a:prstGeom prst="rect">
            <a:avLst/>
          </a:prstGeom>
          <a:noFill/>
        </p:spPr>
        <p:txBody>
          <a:bodyPr wrap="square" rtlCol="0">
            <a:spAutoFit/>
          </a:bodyPr>
          <a:lstStyle/>
          <a:p>
            <a:pPr algn="l"/>
            <a:r>
              <a:rPr lang="en-US" b="1" dirty="0" smtClean="0"/>
              <a:t>3) Location quotients less than 1 mean the local industry has fewer employees in that industry on a percentage basis than the state.</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96815" y="0"/>
            <a:ext cx="8229600" cy="633845"/>
          </a:xfrm>
          <a:prstGeom prst="rect">
            <a:avLst/>
          </a:prstGeom>
          <a:noFill/>
          <a:ln>
            <a:miter lim="800000"/>
            <a:headEnd/>
            <a:tailEnd/>
          </a:ln>
        </p:spPr>
        <p:txBody>
          <a:bodyPr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ＭＳ Ｐゴシック" pitchFamily="34" charset="-128"/>
                <a:cs typeface="+mj-cs"/>
              </a:rPr>
              <a:t>Orcas Commute Patterns</a:t>
            </a:r>
          </a:p>
        </p:txBody>
      </p:sp>
      <p:sp>
        <p:nvSpPr>
          <p:cNvPr id="8" name="AutoShape 4"/>
          <p:cNvSpPr>
            <a:spLocks noChangeAspect="1" noChangeArrowheads="1"/>
          </p:cNvSpPr>
          <p:nvPr/>
        </p:nvSpPr>
        <p:spPr bwMode="auto">
          <a:xfrm>
            <a:off x="1219200" y="1371600"/>
            <a:ext cx="6354763" cy="4765675"/>
          </a:xfrm>
          <a:prstGeom prst="rect">
            <a:avLst/>
          </a:prstGeom>
          <a:noFill/>
          <a:ln w="9525">
            <a:noFill/>
            <a:miter lim="800000"/>
            <a:headEnd/>
            <a:tailEnd/>
          </a:ln>
        </p:spPr>
        <p:txBody>
          <a:bodyPr/>
          <a:lstStyle/>
          <a:p>
            <a:endParaRPr lang="en-US"/>
          </a:p>
        </p:txBody>
      </p:sp>
      <p:sp>
        <p:nvSpPr>
          <p:cNvPr id="13" name="TextBox 12"/>
          <p:cNvSpPr txBox="1"/>
          <p:nvPr/>
        </p:nvSpPr>
        <p:spPr>
          <a:xfrm>
            <a:off x="613929" y="582757"/>
            <a:ext cx="7991475" cy="646331"/>
          </a:xfrm>
          <a:prstGeom prst="rect">
            <a:avLst/>
          </a:prstGeom>
          <a:noFill/>
        </p:spPr>
        <p:txBody>
          <a:bodyPr wrap="square" rtlCol="0">
            <a:spAutoFit/>
          </a:bodyPr>
          <a:lstStyle/>
          <a:p>
            <a:r>
              <a:rPr lang="en-US" b="1" dirty="0" smtClean="0">
                <a:solidFill>
                  <a:schemeClr val="accent3"/>
                </a:solidFill>
              </a:rPr>
              <a:t>Combining ESD Employment Data on Jobs by Place of Work</a:t>
            </a:r>
          </a:p>
          <a:p>
            <a:r>
              <a:rPr lang="en-US" b="1" dirty="0" smtClean="0">
                <a:solidFill>
                  <a:schemeClr val="accent3"/>
                </a:solidFill>
              </a:rPr>
              <a:t>with Federal Data on Place of Residence Yields Commuting Patterns </a:t>
            </a:r>
            <a:endParaRPr lang="en-US" b="1" dirty="0">
              <a:solidFill>
                <a:schemeClr val="accent3"/>
              </a:solidFill>
            </a:endParaRPr>
          </a:p>
        </p:txBody>
      </p:sp>
      <p:pic>
        <p:nvPicPr>
          <p:cNvPr id="11" name="Picture 10"/>
          <p:cNvPicPr>
            <a:picLocks noChangeAspect="1" noChangeArrowheads="1"/>
          </p:cNvPicPr>
          <p:nvPr/>
        </p:nvPicPr>
        <p:blipFill>
          <a:blip r:embed="rId3" cstate="print"/>
          <a:srcRect/>
          <a:stretch>
            <a:fillRect/>
          </a:stretch>
        </p:blipFill>
        <p:spPr bwMode="auto">
          <a:xfrm>
            <a:off x="6631132" y="5408468"/>
            <a:ext cx="1981200" cy="514350"/>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l="41011" t="26157" r="7785" b="17404"/>
          <a:stretch>
            <a:fillRect/>
          </a:stretch>
        </p:blipFill>
        <p:spPr bwMode="auto">
          <a:xfrm>
            <a:off x="-1" y="1454727"/>
            <a:ext cx="6144899" cy="5403273"/>
          </a:xfrm>
          <a:prstGeom prst="rect">
            <a:avLst/>
          </a:prstGeom>
          <a:noFill/>
          <a:ln w="1">
            <a:noFill/>
            <a:miter lim="800000"/>
            <a:headEnd/>
            <a:tailEnd type="none" w="med" len="med"/>
          </a:ln>
          <a:effectLst/>
        </p:spPr>
      </p:pic>
      <p:pic>
        <p:nvPicPr>
          <p:cNvPr id="66562" name="Picture 2"/>
          <p:cNvPicPr>
            <a:picLocks noChangeAspect="1" noChangeArrowheads="1"/>
          </p:cNvPicPr>
          <p:nvPr/>
        </p:nvPicPr>
        <p:blipFill>
          <a:blip r:embed="rId5" cstate="print"/>
          <a:srcRect/>
          <a:stretch>
            <a:fillRect/>
          </a:stretch>
        </p:blipFill>
        <p:spPr bwMode="auto">
          <a:xfrm>
            <a:off x="4435643" y="1468582"/>
            <a:ext cx="4708357" cy="2033154"/>
          </a:xfrm>
          <a:prstGeom prst="rect">
            <a:avLst/>
          </a:prstGeom>
          <a:noFill/>
          <a:ln w="9525">
            <a:noFill/>
            <a:miter lim="800000"/>
            <a:headEnd/>
            <a:tailEnd/>
          </a:ln>
          <a:effectLst/>
        </p:spPr>
      </p:pic>
      <p:pic>
        <p:nvPicPr>
          <p:cNvPr id="12" name="Picture 11"/>
          <p:cNvPicPr>
            <a:picLocks noChangeAspect="1" noChangeArrowheads="1"/>
          </p:cNvPicPr>
          <p:nvPr/>
        </p:nvPicPr>
        <p:blipFill>
          <a:blip r:embed="rId6" cstate="print"/>
          <a:srcRect/>
          <a:stretch>
            <a:fillRect/>
          </a:stretch>
        </p:blipFill>
        <p:spPr bwMode="auto">
          <a:xfrm>
            <a:off x="0" y="1433946"/>
            <a:ext cx="2304890" cy="415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0"/>
            <a:ext cx="9144000" cy="1447800"/>
          </a:xfrm>
          <a:prstGeom prst="rect">
            <a:avLst/>
          </a:prstGeom>
          <a:noFill/>
          <a:ln>
            <a:miter lim="800000"/>
            <a:headEnd/>
            <a:tailEnd/>
          </a:ln>
        </p:spPr>
        <p:txBody>
          <a:bodyPr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ＭＳ Ｐゴシック" pitchFamily="34" charset="-128"/>
                <a:cs typeface="+mj-cs"/>
              </a:rPr>
              <a:t>Orcas CCD Commute Patterns: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mj-lt"/>
                <a:ea typeface="ＭＳ Ｐゴシック" pitchFamily="34" charset="-128"/>
                <a:cs typeface="+mj-cs"/>
              </a:rPr>
              <a:t>Work Destinations of Orcas Workers</a:t>
            </a:r>
            <a:endParaRPr kumimoji="0" lang="en-US" sz="3200" b="1" i="0" u="none" strike="noStrike" kern="0" cap="none" spc="0" normalizeH="0" baseline="0" noProof="0" dirty="0" smtClean="0">
              <a:ln>
                <a:noFill/>
              </a:ln>
              <a:solidFill>
                <a:schemeClr val="bg1"/>
              </a:solidFill>
              <a:effectLst/>
              <a:uLnTx/>
              <a:uFillTx/>
              <a:latin typeface="+mj-lt"/>
              <a:ea typeface="ＭＳ Ｐゴシック" pitchFamily="34" charset="-128"/>
              <a:cs typeface="+mj-cs"/>
            </a:endParaRPr>
          </a:p>
        </p:txBody>
      </p:sp>
      <p:sp>
        <p:nvSpPr>
          <p:cNvPr id="8" name="AutoShape 4"/>
          <p:cNvSpPr>
            <a:spLocks noChangeAspect="1" noChangeArrowheads="1"/>
          </p:cNvSpPr>
          <p:nvPr/>
        </p:nvSpPr>
        <p:spPr bwMode="auto">
          <a:xfrm>
            <a:off x="1219200" y="1371600"/>
            <a:ext cx="6354763" cy="4765675"/>
          </a:xfrm>
          <a:prstGeom prst="rect">
            <a:avLst/>
          </a:prstGeom>
          <a:noFill/>
          <a:ln w="9525">
            <a:noFill/>
            <a:miter lim="800000"/>
            <a:headEnd/>
            <a:tailEnd/>
          </a:ln>
        </p:spPr>
        <p:txBody>
          <a:bodyPr/>
          <a:lstStyle/>
          <a:p>
            <a:endParaRPr lang="en-US"/>
          </a:p>
        </p:txBody>
      </p:sp>
      <p:pic>
        <p:nvPicPr>
          <p:cNvPr id="67586" name="Picture 2"/>
          <p:cNvPicPr>
            <a:picLocks noChangeAspect="1" noChangeArrowheads="1"/>
          </p:cNvPicPr>
          <p:nvPr/>
        </p:nvPicPr>
        <p:blipFill>
          <a:blip r:embed="rId2" cstate="print"/>
          <a:srcRect/>
          <a:stretch>
            <a:fillRect/>
          </a:stretch>
        </p:blipFill>
        <p:spPr bwMode="auto">
          <a:xfrm>
            <a:off x="0" y="1454727"/>
            <a:ext cx="7023222" cy="5403273"/>
          </a:xfrm>
          <a:prstGeom prst="rect">
            <a:avLst/>
          </a:prstGeom>
          <a:noFill/>
          <a:ln w="9525">
            <a:noFill/>
            <a:miter lim="800000"/>
            <a:headEnd/>
            <a:tailEnd/>
          </a:ln>
          <a:effectLst/>
        </p:spPr>
      </p:pic>
      <p:pic>
        <p:nvPicPr>
          <p:cNvPr id="67587" name="Picture 3"/>
          <p:cNvPicPr>
            <a:picLocks noChangeAspect="1" noChangeArrowheads="1"/>
          </p:cNvPicPr>
          <p:nvPr/>
        </p:nvPicPr>
        <p:blipFill>
          <a:blip r:embed="rId3" cstate="print"/>
          <a:srcRect/>
          <a:stretch>
            <a:fillRect/>
          </a:stretch>
        </p:blipFill>
        <p:spPr bwMode="auto">
          <a:xfrm>
            <a:off x="6161809" y="1423556"/>
            <a:ext cx="2982191" cy="2039666"/>
          </a:xfrm>
          <a:prstGeom prst="rect">
            <a:avLst/>
          </a:prstGeom>
          <a:noFill/>
          <a:ln w="9525">
            <a:noFill/>
            <a:miter lim="800000"/>
            <a:headEnd/>
            <a:tailEnd/>
          </a:ln>
          <a:effectLst/>
        </p:spPr>
      </p:pic>
      <p:pic>
        <p:nvPicPr>
          <p:cNvPr id="68610" name="Picture 2"/>
          <p:cNvPicPr>
            <a:picLocks noChangeAspect="1" noChangeArrowheads="1"/>
          </p:cNvPicPr>
          <p:nvPr/>
        </p:nvPicPr>
        <p:blipFill>
          <a:blip r:embed="rId4" cstate="print"/>
          <a:srcRect/>
          <a:stretch>
            <a:fillRect/>
          </a:stretch>
        </p:blipFill>
        <p:spPr bwMode="auto">
          <a:xfrm>
            <a:off x="5040506" y="3449782"/>
            <a:ext cx="4103494" cy="3408218"/>
          </a:xfrm>
          <a:prstGeom prst="rect">
            <a:avLst/>
          </a:prstGeom>
          <a:noFill/>
          <a:ln w="9525">
            <a:noFill/>
            <a:miter lim="800000"/>
            <a:headEnd/>
            <a:tailEnd/>
          </a:ln>
          <a:effectLst/>
        </p:spPr>
      </p:pic>
      <p:pic>
        <p:nvPicPr>
          <p:cNvPr id="68611" name="Picture 3"/>
          <p:cNvPicPr>
            <a:picLocks noChangeAspect="1" noChangeArrowheads="1"/>
          </p:cNvPicPr>
          <p:nvPr/>
        </p:nvPicPr>
        <p:blipFill>
          <a:blip r:embed="rId5" cstate="print"/>
          <a:srcRect/>
          <a:stretch>
            <a:fillRect/>
          </a:stretch>
        </p:blipFill>
        <p:spPr bwMode="auto">
          <a:xfrm>
            <a:off x="-1" y="1433945"/>
            <a:ext cx="2256593" cy="405245"/>
          </a:xfrm>
          <a:prstGeom prst="rect">
            <a:avLst/>
          </a:prstGeom>
          <a:noFill/>
          <a:ln w="9525">
            <a:noFill/>
            <a:miter lim="800000"/>
            <a:headEnd/>
            <a:tailEnd/>
          </a:ln>
          <a:effectLst/>
        </p:spPr>
      </p:pic>
      <p:pic>
        <p:nvPicPr>
          <p:cNvPr id="68614" name="Picture 6"/>
          <p:cNvPicPr>
            <a:picLocks noChangeAspect="1" noChangeArrowheads="1"/>
          </p:cNvPicPr>
          <p:nvPr/>
        </p:nvPicPr>
        <p:blipFill>
          <a:blip r:embed="rId6" cstate="print"/>
          <a:srcRect/>
          <a:stretch>
            <a:fillRect/>
          </a:stretch>
        </p:blipFill>
        <p:spPr bwMode="auto">
          <a:xfrm>
            <a:off x="0" y="4208319"/>
            <a:ext cx="3522268" cy="26496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0"/>
            <a:ext cx="9144000" cy="1447800"/>
          </a:xfrm>
          <a:prstGeom prst="rect">
            <a:avLst/>
          </a:prstGeom>
          <a:noFill/>
          <a:ln>
            <a:miter lim="800000"/>
            <a:headEnd/>
            <a:tailEnd/>
          </a:ln>
        </p:spPr>
        <p:txBody>
          <a:bodyPr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bg1"/>
                </a:solidFill>
                <a:effectLst/>
                <a:uLnTx/>
                <a:uFillTx/>
                <a:latin typeface="+mj-lt"/>
                <a:ea typeface="ＭＳ Ｐゴシック" pitchFamily="34" charset="-128"/>
                <a:cs typeface="+mj-cs"/>
              </a:rPr>
              <a:t>Orcas CCD Worker Industry Employment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ＭＳ Ｐゴシック" pitchFamily="34" charset="-128"/>
                <a:cs typeface="+mj-cs"/>
              </a:rPr>
              <a:t>(Jobs held by residents, regardless of job location)</a:t>
            </a:r>
          </a:p>
        </p:txBody>
      </p:sp>
      <p:sp>
        <p:nvSpPr>
          <p:cNvPr id="8" name="AutoShape 4"/>
          <p:cNvSpPr>
            <a:spLocks noChangeAspect="1" noChangeArrowheads="1"/>
          </p:cNvSpPr>
          <p:nvPr/>
        </p:nvSpPr>
        <p:spPr bwMode="auto">
          <a:xfrm>
            <a:off x="1219200" y="1371600"/>
            <a:ext cx="6354763" cy="4765675"/>
          </a:xfrm>
          <a:prstGeom prst="rect">
            <a:avLst/>
          </a:prstGeom>
          <a:noFill/>
          <a:ln w="9525">
            <a:noFill/>
            <a:miter lim="800000"/>
            <a:headEnd/>
            <a:tailEnd/>
          </a:ln>
        </p:spPr>
        <p:txBody>
          <a:bodyPr/>
          <a:lstStyle/>
          <a:p>
            <a:endParaRPr lang="en-US"/>
          </a:p>
        </p:txBody>
      </p:sp>
      <p:pic>
        <p:nvPicPr>
          <p:cNvPr id="83971" name="Picture 3"/>
          <p:cNvPicPr>
            <a:picLocks noChangeAspect="1" noChangeArrowheads="1"/>
          </p:cNvPicPr>
          <p:nvPr/>
        </p:nvPicPr>
        <p:blipFill>
          <a:blip r:embed="rId3" cstate="print"/>
          <a:srcRect/>
          <a:stretch>
            <a:fillRect/>
          </a:stretch>
        </p:blipFill>
        <p:spPr bwMode="auto">
          <a:xfrm>
            <a:off x="1111826" y="1434888"/>
            <a:ext cx="6868391" cy="5423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0"/>
            <a:ext cx="9144000" cy="1447800"/>
          </a:xfrm>
          <a:prstGeom prst="rect">
            <a:avLst/>
          </a:prstGeom>
          <a:noFill/>
          <a:ln>
            <a:miter lim="800000"/>
            <a:headEnd/>
            <a:tailEnd/>
          </a:ln>
        </p:spPr>
        <p:txBody>
          <a:bodyPr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bg1"/>
                </a:solidFill>
                <a:effectLst/>
                <a:uLnTx/>
                <a:uFillTx/>
                <a:latin typeface="+mj-lt"/>
                <a:ea typeface="ＭＳ Ｐゴシック" pitchFamily="34" charset="-128"/>
                <a:cs typeface="+mj-cs"/>
              </a:rPr>
              <a:t>Orcas CCD Worker Characteristics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j-lt"/>
                <a:ea typeface="ＭＳ Ｐゴシック" pitchFamily="34" charset="-128"/>
                <a:cs typeface="+mj-cs"/>
              </a:rPr>
              <a:t>For the residents</a:t>
            </a:r>
            <a:r>
              <a:rPr kumimoji="0" lang="en-US" sz="2400" b="1" i="0" u="none" strike="noStrike" kern="0" cap="none" spc="0" normalizeH="0" noProof="0" dirty="0" smtClean="0">
                <a:ln>
                  <a:noFill/>
                </a:ln>
                <a:solidFill>
                  <a:schemeClr val="bg1"/>
                </a:solidFill>
                <a:effectLst/>
                <a:uLnTx/>
                <a:uFillTx/>
                <a:latin typeface="+mj-lt"/>
                <a:ea typeface="ＭＳ Ｐゴシック" pitchFamily="34" charset="-128"/>
                <a:cs typeface="+mj-cs"/>
              </a:rPr>
              <a:t> of Orcas (regardless of work location</a:t>
            </a:r>
            <a:r>
              <a:rPr kumimoji="0" lang="en-US" sz="2400" b="1" i="0" u="none" strike="noStrike" kern="0" cap="none" spc="0" normalizeH="0" baseline="0" noProof="0" dirty="0" smtClean="0">
                <a:ln>
                  <a:noFill/>
                </a:ln>
                <a:solidFill>
                  <a:schemeClr val="bg1"/>
                </a:solidFill>
                <a:effectLst/>
                <a:uLnTx/>
                <a:uFillTx/>
                <a:latin typeface="+mj-lt"/>
                <a:ea typeface="ＭＳ Ｐゴシック" pitchFamily="34" charset="-128"/>
                <a:cs typeface="+mj-cs"/>
              </a:rPr>
              <a:t>)</a:t>
            </a:r>
          </a:p>
        </p:txBody>
      </p:sp>
      <p:sp>
        <p:nvSpPr>
          <p:cNvPr id="8" name="AutoShape 4"/>
          <p:cNvSpPr>
            <a:spLocks noChangeAspect="1" noChangeArrowheads="1"/>
          </p:cNvSpPr>
          <p:nvPr/>
        </p:nvSpPr>
        <p:spPr bwMode="auto">
          <a:xfrm>
            <a:off x="1219200" y="1371600"/>
            <a:ext cx="6354763" cy="4765675"/>
          </a:xfrm>
          <a:prstGeom prst="rect">
            <a:avLst/>
          </a:prstGeom>
          <a:noFill/>
          <a:ln w="9525">
            <a:noFill/>
            <a:miter lim="800000"/>
            <a:headEnd/>
            <a:tailEnd/>
          </a:ln>
        </p:spPr>
        <p:txBody>
          <a:bodyPr/>
          <a:lstStyle/>
          <a:p>
            <a:endParaRPr lang="en-US"/>
          </a:p>
        </p:txBody>
      </p:sp>
      <p:pic>
        <p:nvPicPr>
          <p:cNvPr id="84996" name="Picture 4"/>
          <p:cNvPicPr>
            <a:picLocks noChangeAspect="1" noChangeArrowheads="1"/>
          </p:cNvPicPr>
          <p:nvPr/>
        </p:nvPicPr>
        <p:blipFill>
          <a:blip r:embed="rId3" cstate="print"/>
          <a:srcRect/>
          <a:stretch>
            <a:fillRect/>
          </a:stretch>
        </p:blipFill>
        <p:spPr bwMode="auto">
          <a:xfrm>
            <a:off x="0" y="1745673"/>
            <a:ext cx="9144000" cy="343947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ext Box 6"/>
          <p:cNvSpPr txBox="1">
            <a:spLocks noChangeArrowheads="1"/>
          </p:cNvSpPr>
          <p:nvPr/>
        </p:nvSpPr>
        <p:spPr bwMode="auto">
          <a:xfrm>
            <a:off x="0" y="6341745"/>
            <a:ext cx="5757269" cy="338554"/>
          </a:xfrm>
          <a:prstGeom prst="rect">
            <a:avLst/>
          </a:prstGeom>
          <a:noFill/>
          <a:ln w="9525" algn="ctr">
            <a:noFill/>
            <a:miter lim="800000"/>
            <a:headEnd/>
            <a:tailEnd/>
          </a:ln>
          <a:effectLst/>
        </p:spPr>
        <p:txBody>
          <a:bodyPr wrap="square">
            <a:spAutoFit/>
          </a:bodyPr>
          <a:lstStyle/>
          <a:p>
            <a:pPr algn="l">
              <a:spcBef>
                <a:spcPct val="50000"/>
              </a:spcBef>
            </a:pPr>
            <a:r>
              <a:rPr lang="en-US" sz="1600" dirty="0"/>
              <a:t>Source: </a:t>
            </a:r>
            <a:r>
              <a:rPr lang="en-US" sz="1600" dirty="0" smtClean="0"/>
              <a:t>Employment </a:t>
            </a:r>
            <a:r>
              <a:rPr lang="en-US" sz="1600" dirty="0"/>
              <a:t>Security </a:t>
            </a:r>
            <a:r>
              <a:rPr lang="en-US" sz="1600" dirty="0" smtClean="0"/>
              <a:t>Department/LMEA/</a:t>
            </a:r>
            <a:r>
              <a:rPr lang="en-US" sz="1600" dirty="0" err="1" smtClean="0"/>
              <a:t>OnTheMap</a:t>
            </a:r>
            <a:endParaRPr lang="en-US" sz="1600" dirty="0"/>
          </a:p>
        </p:txBody>
      </p:sp>
      <p:sp>
        <p:nvSpPr>
          <p:cNvPr id="6" name="Rectangle 2"/>
          <p:cNvSpPr txBox="1">
            <a:spLocks noChangeArrowheads="1"/>
          </p:cNvSpPr>
          <p:nvPr/>
        </p:nvSpPr>
        <p:spPr bwMode="auto">
          <a:xfrm>
            <a:off x="0" y="0"/>
            <a:ext cx="9144000" cy="1447800"/>
          </a:xfrm>
          <a:prstGeom prst="rect">
            <a:avLst/>
          </a:prstGeom>
          <a:noFill/>
          <a:ln>
            <a:miter lim="800000"/>
            <a:headEnd/>
            <a:tailEnd/>
          </a:ln>
        </p:spPr>
        <p:txBody>
          <a:bodyPr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bg1"/>
                </a:solidFill>
                <a:effectLst/>
                <a:uLnTx/>
                <a:uFillTx/>
                <a:latin typeface="+mj-lt"/>
                <a:ea typeface="ＭＳ Ｐゴシック" pitchFamily="34" charset="-128"/>
                <a:cs typeface="+mj-cs"/>
              </a:rPr>
              <a:t>Orcas CCD Work Commute Patterns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400" b="1" kern="0" dirty="0" smtClean="0">
                <a:solidFill>
                  <a:schemeClr val="bg1"/>
                </a:solidFill>
                <a:latin typeface="+mj-lt"/>
                <a:ea typeface="ＭＳ Ｐゴシック" pitchFamily="34" charset="-128"/>
                <a:cs typeface="+mj-cs"/>
              </a:rPr>
              <a:t>Net Outflow: Industry Destinations</a:t>
            </a:r>
            <a:endParaRPr kumimoji="0" lang="en-US" sz="3400" b="1" i="0" u="none" strike="noStrike" kern="0" cap="none" spc="0" normalizeH="0" baseline="0" noProof="0" dirty="0" smtClean="0">
              <a:ln>
                <a:noFill/>
              </a:ln>
              <a:solidFill>
                <a:schemeClr val="bg1"/>
              </a:solidFill>
              <a:effectLst/>
              <a:uLnTx/>
              <a:uFillTx/>
              <a:latin typeface="+mj-lt"/>
              <a:ea typeface="ＭＳ Ｐゴシック" pitchFamily="34" charset="-128"/>
              <a:cs typeface="+mj-cs"/>
            </a:endParaRPr>
          </a:p>
        </p:txBody>
      </p:sp>
      <p:sp>
        <p:nvSpPr>
          <p:cNvPr id="8" name="AutoShape 4"/>
          <p:cNvSpPr>
            <a:spLocks noChangeAspect="1" noChangeArrowheads="1"/>
          </p:cNvSpPr>
          <p:nvPr/>
        </p:nvSpPr>
        <p:spPr bwMode="auto">
          <a:xfrm>
            <a:off x="1219200" y="1371600"/>
            <a:ext cx="6354763" cy="4765675"/>
          </a:xfrm>
          <a:prstGeom prst="rect">
            <a:avLst/>
          </a:prstGeom>
          <a:noFill/>
          <a:ln w="9525">
            <a:noFill/>
            <a:miter lim="800000"/>
            <a:headEnd/>
            <a:tailEnd/>
          </a:ln>
        </p:spPr>
        <p:txBody>
          <a:bodyPr/>
          <a:lstStyle/>
          <a:p>
            <a:endParaRPr lang="en-US"/>
          </a:p>
        </p:txBody>
      </p:sp>
      <p:pic>
        <p:nvPicPr>
          <p:cNvPr id="70657" name="Picture 1"/>
          <p:cNvPicPr>
            <a:picLocks noChangeAspect="1" noChangeArrowheads="1"/>
          </p:cNvPicPr>
          <p:nvPr/>
        </p:nvPicPr>
        <p:blipFill>
          <a:blip r:embed="rId3" cstate="print"/>
          <a:srcRect/>
          <a:stretch>
            <a:fillRect/>
          </a:stretch>
        </p:blipFill>
        <p:spPr bwMode="auto">
          <a:xfrm>
            <a:off x="0" y="1444337"/>
            <a:ext cx="8364682" cy="54427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Useful LMI Links (including Orcas Island)</a:t>
            </a:r>
          </a:p>
          <a:p>
            <a:r>
              <a:rPr lang="en-US" dirty="0" smtClean="0"/>
              <a:t>Deeper Look at the Unemployed (US)</a:t>
            </a:r>
          </a:p>
          <a:p>
            <a:r>
              <a:rPr lang="en-US" dirty="0" smtClean="0"/>
              <a:t>WDA-3 Occupational Projections</a:t>
            </a:r>
          </a:p>
          <a:p>
            <a:r>
              <a:rPr lang="en-US" dirty="0" smtClean="0"/>
              <a:t>San Juan County Commute/Jobs Patterns</a:t>
            </a:r>
          </a:p>
          <a:p>
            <a:r>
              <a:rPr lang="en-US" dirty="0" smtClean="0"/>
              <a:t>Common Leading Indicators</a:t>
            </a:r>
            <a:endParaRPr lang="en-US" dirty="0"/>
          </a:p>
        </p:txBody>
      </p:sp>
      <p:sp>
        <p:nvSpPr>
          <p:cNvPr id="4" name="Title 1"/>
          <p:cNvSpPr>
            <a:spLocks noGrp="1"/>
          </p:cNvSpPr>
          <p:nvPr>
            <p:ph type="title"/>
          </p:nvPr>
        </p:nvSpPr>
        <p:spPr>
          <a:xfrm>
            <a:off x="113211" y="143838"/>
            <a:ext cx="9030789" cy="1243173"/>
          </a:xfrm>
        </p:spPr>
        <p:txBody>
          <a:bodyPr/>
          <a:lstStyle/>
          <a:p>
            <a:r>
              <a:rPr lang="en-US" dirty="0" smtClean="0">
                <a:solidFill>
                  <a:schemeClr val="bg1"/>
                </a:solidFill>
              </a:rPr>
              <a:t>Appendix Slides</a:t>
            </a:r>
            <a:br>
              <a:rPr lang="en-US" dirty="0" smtClean="0">
                <a:solidFill>
                  <a:schemeClr val="bg1"/>
                </a:solidFill>
              </a:rPr>
            </a:br>
            <a:endParaRPr lang="en-US"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p:spPr>
        <p:txBody>
          <a:bodyPr/>
          <a:lstStyle/>
          <a:p>
            <a:r>
              <a:rPr lang="en-US" sz="3600" dirty="0" smtClean="0">
                <a:solidFill>
                  <a:schemeClr val="bg1"/>
                </a:solidFill>
              </a:rPr>
              <a:t>Links to LMI From ESD and other Websites</a:t>
            </a:r>
            <a:r>
              <a:rPr lang="en-US" dirty="0" smtClean="0">
                <a:solidFill>
                  <a:schemeClr val="bg1"/>
                </a:solidFill>
              </a:rPr>
              <a:t/>
            </a:r>
            <a:br>
              <a:rPr lang="en-US" dirty="0" smtClean="0">
                <a:solidFill>
                  <a:schemeClr val="bg1"/>
                </a:solidFill>
              </a:rPr>
            </a:br>
            <a:r>
              <a:rPr lang="en-US" sz="3600" dirty="0" smtClean="0">
                <a:solidFill>
                  <a:schemeClr val="bg1"/>
                </a:solidFill>
              </a:rPr>
              <a:t>State &amp; Local Links</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5" name="TextBox 4"/>
          <p:cNvSpPr txBox="1"/>
          <p:nvPr/>
        </p:nvSpPr>
        <p:spPr>
          <a:xfrm>
            <a:off x="349135" y="1546167"/>
            <a:ext cx="8462356" cy="8925520"/>
          </a:xfrm>
          <a:prstGeom prst="rect">
            <a:avLst/>
          </a:prstGeom>
          <a:noFill/>
        </p:spPr>
        <p:txBody>
          <a:bodyPr wrap="square" rtlCol="0">
            <a:spAutoFit/>
          </a:bodyPr>
          <a:lstStyle/>
          <a:p>
            <a:pPr algn="l"/>
            <a:r>
              <a:rPr lang="en-US" sz="1400" b="1" dirty="0" smtClean="0"/>
              <a:t>Guide on how to find LMI on new ESD website (crosswalk from old website):</a:t>
            </a:r>
          </a:p>
          <a:p>
            <a:pPr algn="l"/>
            <a:r>
              <a:rPr lang="en-US" sz="1400" b="1" dirty="0" smtClean="0">
                <a:hlinkClick r:id="rId2"/>
              </a:rPr>
              <a:t>https://fortress.wa.gov/esd/employmentdata/help/cross-walk</a:t>
            </a:r>
            <a:endParaRPr lang="en-US" sz="1400" b="1" dirty="0" smtClean="0"/>
          </a:p>
          <a:p>
            <a:pPr algn="l"/>
            <a:r>
              <a:rPr lang="en-US" sz="1400" b="1" dirty="0" smtClean="0"/>
              <a:t>Northwest Washington Labor Market Review (4-County Region)</a:t>
            </a:r>
          </a:p>
          <a:p>
            <a:pPr algn="l"/>
            <a:r>
              <a:rPr lang="en-US" sz="1400" b="1" dirty="0" smtClean="0">
                <a:hlinkClick r:id="rId3"/>
              </a:rPr>
              <a:t>http://nwboard.org/impact/laborareasummaries.html</a:t>
            </a:r>
            <a:endParaRPr lang="en-US" sz="1400" b="1" dirty="0" smtClean="0"/>
          </a:p>
          <a:p>
            <a:pPr algn="l"/>
            <a:r>
              <a:rPr lang="en-US" sz="1400" b="1" dirty="0" smtClean="0"/>
              <a:t>County Data Releases (AKA Labor Area Summaries)</a:t>
            </a:r>
          </a:p>
          <a:p>
            <a:pPr algn="l"/>
            <a:r>
              <a:rPr lang="en-US" sz="1400" b="1" dirty="0" smtClean="0">
                <a:hlinkClick r:id="rId4"/>
              </a:rPr>
              <a:t>https://fortress.wa.gov/esd/employmentdata/eeis-tools/labor-area-summaries</a:t>
            </a:r>
            <a:endParaRPr lang="en-US" sz="1400" b="1" dirty="0" smtClean="0"/>
          </a:p>
          <a:p>
            <a:pPr algn="l"/>
            <a:r>
              <a:rPr lang="en-US" sz="1400" b="1" dirty="0" smtClean="0"/>
              <a:t>Employment Projections</a:t>
            </a:r>
          </a:p>
          <a:p>
            <a:pPr algn="l"/>
            <a:r>
              <a:rPr lang="en-US" sz="1400" b="1" u="sng" dirty="0" smtClean="0">
                <a:hlinkClick r:id="rId5"/>
              </a:rPr>
              <a:t>https://fortress.wa.gov/esd/employmentdata/reports-publications/industry-reports/employment-projections</a:t>
            </a:r>
            <a:r>
              <a:rPr lang="en-US" sz="1400" b="1" dirty="0" smtClean="0"/>
              <a:t> </a:t>
            </a:r>
          </a:p>
          <a:p>
            <a:pPr algn="l"/>
            <a:r>
              <a:rPr lang="en-US" sz="1400" b="1" dirty="0" smtClean="0"/>
              <a:t>Find Employers</a:t>
            </a:r>
          </a:p>
          <a:p>
            <a:pPr lvl="0" algn="l"/>
            <a:r>
              <a:rPr lang="en-US" sz="1400" b="1" u="sng" dirty="0" smtClean="0">
                <a:hlinkClick r:id="rId6"/>
              </a:rPr>
              <a:t>https://fortress.wa.gov/esd/employmentdata/reports-publications/industry-reports/find-employers</a:t>
            </a:r>
            <a:r>
              <a:rPr lang="en-US" sz="1400" b="1" dirty="0" smtClean="0"/>
              <a:t> </a:t>
            </a:r>
          </a:p>
          <a:p>
            <a:pPr lvl="0" algn="l"/>
            <a:r>
              <a:rPr lang="en-US" sz="1400" b="1" dirty="0" smtClean="0"/>
              <a:t>Find Occupations (Use filters to narrow your search)</a:t>
            </a:r>
          </a:p>
          <a:p>
            <a:pPr lvl="0" algn="l"/>
            <a:r>
              <a:rPr lang="en-US" sz="1400" b="1" u="sng" dirty="0" smtClean="0">
                <a:hlinkClick r:id="rId7"/>
              </a:rPr>
              <a:t>https://fortress.wa.gov/esd/employmentdata/reports-publications/occupational-reports/occupations-in-demand</a:t>
            </a:r>
            <a:r>
              <a:rPr lang="en-US" sz="1400" b="1" dirty="0" smtClean="0"/>
              <a:t> </a:t>
            </a:r>
          </a:p>
          <a:p>
            <a:pPr lvl="0" algn="l"/>
            <a:r>
              <a:rPr lang="en-US" sz="1400" b="1" dirty="0" smtClean="0"/>
              <a:t>LMI Numbers and Trends by Area</a:t>
            </a:r>
          </a:p>
          <a:p>
            <a:pPr lvl="0" algn="l"/>
            <a:r>
              <a:rPr lang="en-US" sz="1400" b="1" u="sng" dirty="0" smtClean="0">
                <a:hlinkClick r:id="rId8"/>
              </a:rPr>
              <a:t>https://fortress.wa.gov/esd/employmentdata/reports-publications/regional-reports/numbers-and-trends</a:t>
            </a:r>
            <a:r>
              <a:rPr lang="en-US" sz="1400" b="1" dirty="0" smtClean="0"/>
              <a:t> </a:t>
            </a:r>
          </a:p>
          <a:p>
            <a:pPr lvl="0" algn="l"/>
            <a:r>
              <a:rPr lang="en-US" sz="1400" b="1" dirty="0" smtClean="0"/>
              <a:t>Long Term Industry Trends by Area</a:t>
            </a:r>
          </a:p>
          <a:p>
            <a:pPr lvl="0" algn="l"/>
            <a:r>
              <a:rPr lang="en-US" sz="1400" b="1" dirty="0" smtClean="0">
                <a:hlinkClick r:id="rId9"/>
              </a:rPr>
              <a:t>https://fortress.wa.gov/esd/employmentdata/reports-publications/industry-reports/industry-trends</a:t>
            </a:r>
            <a:endParaRPr lang="en-US" sz="1400" b="1" dirty="0" smtClean="0"/>
          </a:p>
          <a:p>
            <a:pPr lvl="0" algn="l"/>
            <a:r>
              <a:rPr lang="en-US" sz="1400" b="1" dirty="0" smtClean="0"/>
              <a:t>Quarterly Census of Employment and Wages</a:t>
            </a:r>
          </a:p>
          <a:p>
            <a:pPr lvl="0" algn="l"/>
            <a:r>
              <a:rPr lang="en-US" sz="1400" b="1" dirty="0" smtClean="0">
                <a:hlinkClick r:id="rId10"/>
              </a:rPr>
              <a:t>https://fortress.wa.gov/esd/employmentdata/reports-publications/industry-reports/quarterly-census-of-employment-and-wages</a:t>
            </a:r>
            <a:endParaRPr lang="en-US" sz="1400" b="1" dirty="0" smtClean="0"/>
          </a:p>
          <a:p>
            <a:pPr lvl="0" algn="l"/>
            <a:endParaRPr lang="en-US" sz="1400" b="1" dirty="0" smtClean="0"/>
          </a:p>
          <a:p>
            <a:pPr lvl="0"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112" y="1600201"/>
            <a:ext cx="8846050" cy="2077948"/>
          </a:xfrm>
        </p:spPr>
        <p:txBody>
          <a:bodyPr/>
          <a:lstStyle/>
          <a:p>
            <a:r>
              <a:rPr lang="en-US" sz="3500" dirty="0" smtClean="0"/>
              <a:t>What we care about in an economy:</a:t>
            </a:r>
          </a:p>
          <a:p>
            <a:pPr lvl="1">
              <a:buFont typeface="Courier New" pitchFamily="49" charset="0"/>
              <a:buChar char="o"/>
            </a:pPr>
            <a:r>
              <a:rPr lang="en-US" sz="2400" b="1" dirty="0" smtClean="0"/>
              <a:t>Employment: </a:t>
            </a:r>
            <a:r>
              <a:rPr lang="en-US" sz="2400" dirty="0" smtClean="0"/>
              <a:t>Jobs generate income and consumption.</a:t>
            </a:r>
          </a:p>
          <a:p>
            <a:pPr lvl="1">
              <a:buFont typeface="Courier New" pitchFamily="49" charset="0"/>
              <a:buChar char="o"/>
            </a:pPr>
            <a:r>
              <a:rPr lang="en-US" sz="2400" b="1" dirty="0" smtClean="0"/>
              <a:t>Income: </a:t>
            </a:r>
            <a:r>
              <a:rPr lang="en-US" sz="2400" dirty="0" smtClean="0"/>
              <a:t>This generates sales and employment.</a:t>
            </a:r>
          </a:p>
          <a:p>
            <a:pPr lvl="1">
              <a:buFont typeface="Courier New" pitchFamily="49" charset="0"/>
              <a:buChar char="o"/>
            </a:pPr>
            <a:r>
              <a:rPr lang="en-US" sz="2400" b="1" dirty="0" smtClean="0"/>
              <a:t>Sales and Consumption: </a:t>
            </a:r>
            <a:r>
              <a:rPr lang="en-US" sz="2400" dirty="0" smtClean="0"/>
              <a:t>This creates jobs and income.</a:t>
            </a:r>
          </a:p>
        </p:txBody>
      </p:sp>
      <p:sp>
        <p:nvSpPr>
          <p:cNvPr id="5" name="Title 1"/>
          <p:cNvSpPr>
            <a:spLocks noGrp="1"/>
          </p:cNvSpPr>
          <p:nvPr>
            <p:ph type="title"/>
          </p:nvPr>
        </p:nvSpPr>
        <p:spPr>
          <a:xfrm>
            <a:off x="457200" y="274638"/>
            <a:ext cx="8229600" cy="1143000"/>
          </a:xfrm>
        </p:spPr>
        <p:txBody>
          <a:bodyPr/>
          <a:lstStyle/>
          <a:p>
            <a:r>
              <a:rPr lang="en-US" dirty="0" smtClean="0">
                <a:solidFill>
                  <a:schemeClr val="bg1"/>
                </a:solidFill>
              </a:rPr>
              <a:t>Leading Indicators 101</a:t>
            </a:r>
            <a:br>
              <a:rPr lang="en-US" dirty="0" smtClean="0">
                <a:solidFill>
                  <a:schemeClr val="bg1"/>
                </a:solidFill>
              </a:rPr>
            </a:br>
            <a:r>
              <a:rPr lang="en-US" sz="2400" dirty="0" smtClean="0">
                <a:solidFill>
                  <a:schemeClr val="bg1"/>
                </a:solidFill>
              </a:rPr>
              <a:t>Coincident Indicators</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6" name="Content Placeholder 2"/>
          <p:cNvSpPr txBox="1">
            <a:spLocks/>
          </p:cNvSpPr>
          <p:nvPr/>
        </p:nvSpPr>
        <p:spPr>
          <a:xfrm>
            <a:off x="154112" y="3550576"/>
            <a:ext cx="8846050" cy="2603643"/>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3500" kern="0" dirty="0" smtClean="0">
                <a:latin typeface="+mn-lt"/>
              </a:rPr>
              <a:t>These are called coincident economic indicators as they are most important. </a:t>
            </a:r>
            <a:endParaRPr kumimoji="0" lang="en-US" sz="35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Courier New" pitchFamily="49" charset="0"/>
              <a:buChar char="o"/>
              <a:tabLst/>
              <a:defRPr/>
            </a:pPr>
            <a:r>
              <a:rPr kumimoji="0" lang="en-US" sz="2400" b="0" i="0" u="none" strike="noStrike" kern="0" cap="none" spc="0" normalizeH="0" baseline="0" noProof="0" dirty="0" smtClean="0">
                <a:ln>
                  <a:noFill/>
                </a:ln>
                <a:solidFill>
                  <a:schemeClr val="tx1"/>
                </a:solidFill>
                <a:effectLst/>
                <a:uLnTx/>
                <a:uFillTx/>
                <a:latin typeface="+mn-lt"/>
              </a:rPr>
              <a:t>These three</a:t>
            </a:r>
            <a:r>
              <a:rPr kumimoji="0" lang="en-US" sz="2400" b="0" i="0" u="none" strike="noStrike" kern="0" cap="none" spc="0" normalizeH="0" noProof="0" dirty="0" smtClean="0">
                <a:ln>
                  <a:noFill/>
                </a:ln>
                <a:solidFill>
                  <a:schemeClr val="tx1"/>
                </a:solidFill>
                <a:effectLst/>
                <a:uLnTx/>
                <a:uFillTx/>
                <a:latin typeface="+mn-lt"/>
              </a:rPr>
              <a:t> indicators </a:t>
            </a:r>
            <a:r>
              <a:rPr kumimoji="0" lang="en-US" sz="2400" b="0" i="0" u="none" strike="noStrike" kern="0" cap="none" spc="0" normalizeH="0" baseline="0" noProof="0" dirty="0" smtClean="0">
                <a:ln>
                  <a:noFill/>
                </a:ln>
                <a:solidFill>
                  <a:schemeClr val="tx1"/>
                </a:solidFill>
                <a:effectLst/>
                <a:uLnTx/>
                <a:uFillTx/>
                <a:latin typeface="+mn-lt"/>
              </a:rPr>
              <a:t>are statistically ‘hammered’ together into a coincident economic index (CEI).</a:t>
            </a:r>
          </a:p>
          <a:p>
            <a:pPr marL="742950" marR="0" lvl="1" indent="-285750" algn="l" defTabSz="914400" rtl="0" eaLnBrk="1" fontAlgn="base" latinLnBrk="0" hangingPunct="1">
              <a:lnSpc>
                <a:spcPct val="100000"/>
              </a:lnSpc>
              <a:spcBef>
                <a:spcPct val="20000"/>
              </a:spcBef>
              <a:spcAft>
                <a:spcPct val="0"/>
              </a:spcAft>
              <a:buClrTx/>
              <a:buSzTx/>
              <a:buFont typeface="Courier New" pitchFamily="49" charset="0"/>
              <a:buChar char="o"/>
              <a:tabLst/>
              <a:defRPr/>
            </a:pPr>
            <a:r>
              <a:rPr kumimoji="0" lang="en-US" sz="2400" b="0" i="0" u="none" strike="noStrike" kern="0" cap="none" spc="0" normalizeH="0" baseline="0" noProof="0" dirty="0" smtClean="0">
                <a:ln>
                  <a:noFill/>
                </a:ln>
                <a:solidFill>
                  <a:schemeClr val="tx1"/>
                </a:solidFill>
                <a:effectLst/>
                <a:uLnTx/>
                <a:uFillTx/>
                <a:latin typeface="+mn-lt"/>
              </a:rPr>
              <a:t>The economy is growing when the CEI rises and can be in recession if the CEI falls far enough.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1143000"/>
          </a:xfrm>
        </p:spPr>
        <p:txBody>
          <a:bodyPr/>
          <a:lstStyle/>
          <a:p>
            <a:r>
              <a:rPr lang="en-US" sz="3600" dirty="0" smtClean="0">
                <a:solidFill>
                  <a:schemeClr val="bg1"/>
                </a:solidFill>
              </a:rPr>
              <a:t>Links to LMI From ESD and other Websites</a:t>
            </a:r>
            <a:r>
              <a:rPr lang="en-US" dirty="0" smtClean="0">
                <a:solidFill>
                  <a:schemeClr val="bg1"/>
                </a:solidFill>
              </a:rPr>
              <a:t/>
            </a:r>
            <a:br>
              <a:rPr lang="en-US" dirty="0" smtClean="0">
                <a:solidFill>
                  <a:schemeClr val="bg1"/>
                </a:solidFill>
              </a:rPr>
            </a:br>
            <a:r>
              <a:rPr lang="en-US" sz="3600" dirty="0" smtClean="0">
                <a:solidFill>
                  <a:schemeClr val="bg1"/>
                </a:solidFill>
              </a:rPr>
              <a:t>National and Miscellaneous Links</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5" name="TextBox 4"/>
          <p:cNvSpPr txBox="1"/>
          <p:nvPr/>
        </p:nvSpPr>
        <p:spPr>
          <a:xfrm>
            <a:off x="349135" y="1546167"/>
            <a:ext cx="8462356" cy="6124754"/>
          </a:xfrm>
          <a:prstGeom prst="rect">
            <a:avLst/>
          </a:prstGeom>
          <a:noFill/>
        </p:spPr>
        <p:txBody>
          <a:bodyPr wrap="square" rtlCol="0">
            <a:spAutoFit/>
          </a:bodyPr>
          <a:lstStyle/>
          <a:p>
            <a:pPr lvl="0" algn="l"/>
            <a:r>
              <a:rPr lang="en-US" sz="1400" b="1" dirty="0" smtClean="0"/>
              <a:t>BLS Employment Situation Report (First Friday of the Month, but February 2012 report on 3/9/12) </a:t>
            </a:r>
            <a:r>
              <a:rPr lang="en-US" sz="1400" b="1" dirty="0" smtClean="0">
                <a:hlinkClick r:id="rId2"/>
              </a:rPr>
              <a:t>http://stats.bls.gov/news.release/pdf/empsit.pdf</a:t>
            </a:r>
            <a:endParaRPr lang="en-US" sz="1400" b="1" dirty="0" smtClean="0"/>
          </a:p>
          <a:p>
            <a:pPr lvl="0" algn="l"/>
            <a:r>
              <a:rPr lang="en-US" sz="1400" b="1" dirty="0" smtClean="0"/>
              <a:t>Orcas Census County Division, “Complete Analysis” (plus Friday Harbor Town Link) </a:t>
            </a:r>
            <a:r>
              <a:rPr lang="en-US" sz="1400" b="1" dirty="0" smtClean="0">
                <a:hlinkClick r:id="rId3"/>
              </a:rPr>
              <a:t>http://www.citymelt.com/city/Washington/Orcas+Ccd-WA.html</a:t>
            </a:r>
            <a:r>
              <a:rPr lang="en-US" sz="1400" b="1" dirty="0" smtClean="0"/>
              <a:t> </a:t>
            </a:r>
            <a:r>
              <a:rPr lang="en-US" sz="1400" b="1" dirty="0" smtClean="0">
                <a:hlinkClick r:id="rId4"/>
              </a:rPr>
              <a:t>http://www.citymelt.com/city/Washington/Friday+Harbor+Town-WA.html</a:t>
            </a:r>
            <a:endParaRPr lang="en-US" sz="1400" b="1" dirty="0" smtClean="0"/>
          </a:p>
          <a:p>
            <a:pPr lvl="0" algn="l"/>
            <a:r>
              <a:rPr lang="en-US" sz="1400" b="1" dirty="0" smtClean="0"/>
              <a:t>US Census On-The-Map</a:t>
            </a:r>
          </a:p>
          <a:p>
            <a:pPr lvl="0" algn="l"/>
            <a:r>
              <a:rPr lang="en-US" sz="1400" b="1" dirty="0" smtClean="0">
                <a:hlinkClick r:id="rId5"/>
              </a:rPr>
              <a:t>http://onthemap.ces.census.gov/</a:t>
            </a:r>
            <a:endParaRPr lang="en-US" sz="1400" b="1" dirty="0" smtClean="0"/>
          </a:p>
          <a:p>
            <a:pPr lvl="0" algn="l"/>
            <a:endParaRPr lang="en-US" sz="1400" b="1" dirty="0" smtClean="0"/>
          </a:p>
          <a:p>
            <a:pPr lvl="0" algn="l"/>
            <a:endParaRPr lang="en-US" sz="1400" b="1" dirty="0" smtClean="0"/>
          </a:p>
          <a:p>
            <a:pPr lvl="0" algn="l"/>
            <a:endParaRPr lang="en-US" sz="1400" b="1" dirty="0" smtClean="0"/>
          </a:p>
          <a:p>
            <a:pPr lvl="0"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0" y="1471712"/>
            <a:ext cx="9144000" cy="5157688"/>
          </a:xfrm>
          <a:prstGeom prst="rect">
            <a:avLst/>
          </a:prstGeom>
          <a:noFill/>
          <a:ln w="9525">
            <a:noFill/>
            <a:miter lim="800000"/>
            <a:headEnd/>
            <a:tailEnd/>
          </a:ln>
          <a:effectLst/>
        </p:spPr>
      </p:pic>
      <p:sp>
        <p:nvSpPr>
          <p:cNvPr id="5" name="Title 1"/>
          <p:cNvSpPr>
            <a:spLocks noGrp="1"/>
          </p:cNvSpPr>
          <p:nvPr>
            <p:ph type="title"/>
          </p:nvPr>
        </p:nvSpPr>
        <p:spPr>
          <a:xfrm>
            <a:off x="0" y="0"/>
            <a:ext cx="9144000" cy="1371600"/>
          </a:xfrm>
        </p:spPr>
        <p:txBody>
          <a:bodyPr/>
          <a:lstStyle/>
          <a:p>
            <a:r>
              <a:rPr lang="en-US" sz="2800" b="1" dirty="0" smtClean="0">
                <a:solidFill>
                  <a:schemeClr val="bg1"/>
                </a:solidFill>
              </a:rPr>
              <a:t>Occupational Employment Projections (WDA-3)</a:t>
            </a:r>
            <a:r>
              <a:rPr lang="en-US" sz="2800" dirty="0" smtClean="0">
                <a:solidFill>
                  <a:schemeClr val="bg1"/>
                </a:solidFill>
              </a:rPr>
              <a:t/>
            </a:r>
            <a:br>
              <a:rPr lang="en-US" sz="2800" dirty="0" smtClean="0">
                <a:solidFill>
                  <a:schemeClr val="bg1"/>
                </a:solidFill>
              </a:rPr>
            </a:br>
            <a:r>
              <a:rPr lang="en-US" sz="1000" dirty="0" smtClean="0">
                <a:solidFill>
                  <a:schemeClr val="bg1"/>
                </a:solidFill>
              </a:rPr>
              <a:t> </a:t>
            </a:r>
            <a:r>
              <a:rPr lang="en-US" sz="2800" dirty="0" smtClean="0">
                <a:solidFill>
                  <a:schemeClr val="bg1"/>
                </a:solidFill>
              </a:rPr>
              <a:t/>
            </a:r>
            <a:br>
              <a:rPr lang="en-US" sz="2800" dirty="0" smtClean="0">
                <a:solidFill>
                  <a:schemeClr val="bg1"/>
                </a:solidFill>
              </a:rPr>
            </a:br>
            <a:r>
              <a:rPr lang="en-US" sz="1400" b="1" dirty="0" smtClean="0">
                <a:solidFill>
                  <a:srgbClr val="FF0000"/>
                </a:solidFill>
                <a:hlinkClick r:id="rId4"/>
              </a:rPr>
              <a:t>Go To: https://fortress.wa.gov/esd/employmentdata/reports-publications/regional-reports/county-profiles </a:t>
            </a:r>
            <a:br>
              <a:rPr lang="en-US" sz="1400" b="1" dirty="0" smtClean="0">
                <a:solidFill>
                  <a:srgbClr val="FF0000"/>
                </a:solidFill>
                <a:hlinkClick r:id="rId4"/>
              </a:rPr>
            </a:br>
            <a:r>
              <a:rPr lang="en-US" sz="1000" b="1" dirty="0" smtClean="0">
                <a:solidFill>
                  <a:srgbClr val="FF0000"/>
                </a:solidFill>
              </a:rPr>
              <a:t> </a:t>
            </a:r>
            <a:r>
              <a:rPr lang="en-US" sz="1400" b="1" dirty="0" smtClean="0">
                <a:solidFill>
                  <a:srgbClr val="FF0000"/>
                </a:solidFill>
              </a:rPr>
              <a:t/>
            </a:r>
            <a:br>
              <a:rPr lang="en-US" sz="1400" b="1" dirty="0" smtClean="0">
                <a:solidFill>
                  <a:srgbClr val="FF0000"/>
                </a:solidFill>
              </a:rPr>
            </a:br>
            <a:r>
              <a:rPr lang="en-US" sz="1400" b="1" dirty="0" smtClean="0">
                <a:solidFill>
                  <a:schemeClr val="bg1"/>
                </a:solidFill>
              </a:rPr>
              <a:t>Then click on </a:t>
            </a:r>
            <a:r>
              <a:rPr lang="en-US" sz="1400" b="1" u="sng" dirty="0" smtClean="0">
                <a:solidFill>
                  <a:schemeClr val="bg1"/>
                </a:solidFill>
              </a:rPr>
              <a:t>County Data Tables </a:t>
            </a:r>
            <a:r>
              <a:rPr lang="en-US" sz="1400" b="1" dirty="0" smtClean="0">
                <a:solidFill>
                  <a:schemeClr val="bg1"/>
                </a:solidFill>
              </a:rPr>
              <a:t>for complete occupational information in Excel</a:t>
            </a:r>
            <a:endParaRPr lang="en-US" sz="1400"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dirty="0" smtClean="0">
                <a:solidFill>
                  <a:schemeClr val="bg1"/>
                </a:solidFill>
              </a:rPr>
              <a:t>US Labor Force, December 2011 </a:t>
            </a:r>
            <a:r>
              <a:rPr lang="en-US" sz="2800" b="1" kern="1200" dirty="0" smtClean="0">
                <a:solidFill>
                  <a:schemeClr val="bg1"/>
                </a:solidFill>
                <a:latin typeface="Calibri"/>
              </a:rPr>
              <a:t>Both sexes, 65 years and over (Numbers in Thousands)</a:t>
            </a:r>
            <a:r>
              <a:rPr lang="en-US" b="1" kern="1200" dirty="0" smtClean="0">
                <a:solidFill>
                  <a:srgbClr val="000000"/>
                </a:solidFill>
                <a:latin typeface="Calibri"/>
              </a:rPr>
              <a:t/>
            </a:r>
            <a:br>
              <a:rPr lang="en-US" b="1" kern="1200" dirty="0" smtClean="0">
                <a:solidFill>
                  <a:srgbClr val="000000"/>
                </a:solidFill>
                <a:latin typeface="Calibri"/>
              </a:rPr>
            </a:br>
            <a:endParaRPr lang="en-US" b="1" dirty="0">
              <a:solidFill>
                <a:schemeClr val="bg1"/>
              </a:solidFill>
            </a:endParaRPr>
          </a:p>
        </p:txBody>
      </p:sp>
      <p:sp>
        <p:nvSpPr>
          <p:cNvPr id="4" name="Content Placeholder 3"/>
          <p:cNvSpPr>
            <a:spLocks noGrp="1"/>
          </p:cNvSpPr>
          <p:nvPr>
            <p:ph idx="1"/>
          </p:nvPr>
        </p:nvSpPr>
        <p:spPr>
          <a:xfrm>
            <a:off x="0" y="1600200"/>
            <a:ext cx="9144000" cy="4686300"/>
          </a:xfrm>
        </p:spPr>
        <p:txBody>
          <a:bodyPr/>
          <a:lstStyle/>
          <a:p>
            <a:pPr>
              <a:buNone/>
            </a:pPr>
            <a:r>
              <a:rPr lang="en-US" b="1" kern="1200" dirty="0" smtClean="0">
                <a:solidFill>
                  <a:srgbClr val="000000"/>
                </a:solidFill>
                <a:latin typeface="Calibri"/>
              </a:rPr>
              <a:t>(Persons with a disability, then without a disability)</a:t>
            </a:r>
          </a:p>
          <a:p>
            <a:r>
              <a:rPr lang="en-US" b="1" kern="1200" dirty="0" smtClean="0">
                <a:solidFill>
                  <a:srgbClr val="000000"/>
                </a:solidFill>
                <a:latin typeface="Calibri"/>
              </a:rPr>
              <a:t>Civilian labor force. . . . . . . . . . . . . 849 	6,511</a:t>
            </a:r>
          </a:p>
          <a:p>
            <a:r>
              <a:rPr lang="en-US" b="1" kern="1200" dirty="0" smtClean="0">
                <a:solidFill>
                  <a:srgbClr val="000000"/>
                </a:solidFill>
                <a:latin typeface="Calibri"/>
              </a:rPr>
              <a:t>Participation rate. . . . . . . . . . . . . . 6.9 	23.3</a:t>
            </a:r>
          </a:p>
          <a:p>
            <a:r>
              <a:rPr lang="en-US" b="1" kern="1200" dirty="0" smtClean="0">
                <a:solidFill>
                  <a:srgbClr val="000000"/>
                </a:solidFill>
                <a:latin typeface="Calibri"/>
              </a:rPr>
              <a:t>Employed.. .. . . . . . . . . . . . . . . . . . 786 	6,107</a:t>
            </a:r>
          </a:p>
          <a:p>
            <a:r>
              <a:rPr lang="en-US" b="1" kern="1200" dirty="0" smtClean="0">
                <a:solidFill>
                  <a:srgbClr val="000000"/>
                </a:solidFill>
                <a:latin typeface="Calibri"/>
              </a:rPr>
              <a:t>Employment-population ratio.  . . 6.4 	21.8</a:t>
            </a:r>
          </a:p>
          <a:p>
            <a:r>
              <a:rPr lang="en-US" b="1" kern="1200" dirty="0" smtClean="0">
                <a:solidFill>
                  <a:srgbClr val="000000"/>
                </a:solidFill>
                <a:latin typeface="Calibri"/>
              </a:rPr>
              <a:t>Unemployed.. . . . . . . . . . . . . . . . .  63 	403</a:t>
            </a:r>
          </a:p>
          <a:p>
            <a:r>
              <a:rPr lang="en-US" b="1" kern="1200" dirty="0" smtClean="0">
                <a:solidFill>
                  <a:srgbClr val="000000"/>
                </a:solidFill>
                <a:latin typeface="Calibri"/>
              </a:rPr>
              <a:t>Unemployment rate.. . . . . . . . . . . 7.4 	6.2</a:t>
            </a:r>
          </a:p>
          <a:p>
            <a:r>
              <a:rPr lang="en-US" b="1" kern="1200" dirty="0" smtClean="0">
                <a:solidFill>
                  <a:srgbClr val="000000"/>
                </a:solidFill>
                <a:latin typeface="Calibri"/>
              </a:rPr>
              <a:t>Not in labor force.. . . . . . . . . . . . . 11,529 	21,475</a:t>
            </a:r>
          </a:p>
          <a:p>
            <a:r>
              <a:rPr lang="en-US" b="1" u="sng" kern="1200" dirty="0" smtClean="0">
                <a:solidFill>
                  <a:srgbClr val="000000"/>
                </a:solidFill>
                <a:latin typeface="Calibri"/>
              </a:rPr>
              <a:t>Data not Seasonally Adjusted</a:t>
            </a:r>
          </a:p>
          <a:p>
            <a:pPr>
              <a:buNone/>
            </a:pPr>
            <a:endParaRPr lang="en-US"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36914"/>
          </a:xfrm>
        </p:spPr>
        <p:txBody>
          <a:bodyPr/>
          <a:lstStyle/>
          <a:p>
            <a:r>
              <a:rPr lang="en-US" dirty="0" smtClean="0">
                <a:solidFill>
                  <a:schemeClr val="bg1"/>
                </a:solidFill>
              </a:rPr>
              <a:t>US Unemployment Rates By Age</a:t>
            </a:r>
            <a:br>
              <a:rPr lang="en-US" dirty="0" smtClean="0">
                <a:solidFill>
                  <a:schemeClr val="bg1"/>
                </a:solidFill>
              </a:rPr>
            </a:br>
            <a:r>
              <a:rPr lang="en-US" dirty="0" smtClean="0">
                <a:solidFill>
                  <a:schemeClr val="bg1"/>
                </a:solidFill>
              </a:rPr>
              <a:t>Seasonally Adjusted</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pic>
        <p:nvPicPr>
          <p:cNvPr id="2051" name="Picture 3"/>
          <p:cNvPicPr>
            <a:picLocks noChangeAspect="1" noChangeArrowheads="1"/>
          </p:cNvPicPr>
          <p:nvPr/>
        </p:nvPicPr>
        <p:blipFill>
          <a:blip r:embed="rId3" cstate="print"/>
          <a:srcRect/>
          <a:stretch>
            <a:fillRect/>
          </a:stretch>
        </p:blipFill>
        <p:spPr bwMode="auto">
          <a:xfrm>
            <a:off x="469582" y="1580604"/>
            <a:ext cx="8195693" cy="4480561"/>
          </a:xfrm>
          <a:prstGeom prst="rect">
            <a:avLst/>
          </a:prstGeom>
          <a:noFill/>
          <a:ln w="9525">
            <a:noFill/>
            <a:miter lim="800000"/>
            <a:headEnd/>
            <a:tailEnd/>
          </a:ln>
          <a:effectLst/>
        </p:spPr>
      </p:pic>
      <p:sp>
        <p:nvSpPr>
          <p:cNvPr id="6" name="TextBox 5"/>
          <p:cNvSpPr txBox="1"/>
          <p:nvPr/>
        </p:nvSpPr>
        <p:spPr>
          <a:xfrm>
            <a:off x="365760" y="6152606"/>
            <a:ext cx="5499463" cy="369332"/>
          </a:xfrm>
          <a:prstGeom prst="rect">
            <a:avLst/>
          </a:prstGeom>
          <a:noFill/>
        </p:spPr>
        <p:txBody>
          <a:bodyPr wrap="square" rtlCol="0">
            <a:spAutoFit/>
          </a:bodyPr>
          <a:lstStyle/>
          <a:p>
            <a:r>
              <a:rPr lang="en-US" b="1" dirty="0" smtClean="0">
                <a:hlinkClick r:id="rId4"/>
              </a:rPr>
              <a:t>http://www.bls.gov/news.release/pdf/empsit.pdf</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solidFill>
                  <a:schemeClr val="bg1"/>
                </a:solidFill>
              </a:rPr>
              <a:t>Leading Indicators 101</a:t>
            </a:r>
            <a:br>
              <a:rPr lang="en-US" dirty="0" smtClean="0">
                <a:solidFill>
                  <a:schemeClr val="bg1"/>
                </a:solidFill>
              </a:rPr>
            </a:br>
            <a:r>
              <a:rPr lang="en-US" sz="2400" dirty="0" smtClean="0">
                <a:solidFill>
                  <a:schemeClr val="bg1"/>
                </a:solidFill>
              </a:rPr>
              <a:t>What are typical leading indicators?</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5" name="Content Placeholder 2"/>
          <p:cNvSpPr>
            <a:spLocks noGrp="1"/>
          </p:cNvSpPr>
          <p:nvPr>
            <p:ph idx="1"/>
          </p:nvPr>
        </p:nvSpPr>
        <p:spPr>
          <a:xfrm>
            <a:off x="154112" y="1480457"/>
            <a:ext cx="8846050" cy="4789713"/>
          </a:xfrm>
        </p:spPr>
        <p:txBody>
          <a:bodyPr/>
          <a:lstStyle/>
          <a:p>
            <a:r>
              <a:rPr lang="en-US" dirty="0" smtClean="0"/>
              <a:t>Leading indicators that have short to medium lead times typically are:</a:t>
            </a:r>
          </a:p>
          <a:p>
            <a:pPr lvl="1">
              <a:buFont typeface="Courier New" pitchFamily="49" charset="0"/>
              <a:buChar char="o"/>
            </a:pPr>
            <a:r>
              <a:rPr lang="en-US" sz="1600" dirty="0" smtClean="0"/>
              <a:t>Initial Claims for unemployment insurance</a:t>
            </a:r>
          </a:p>
          <a:p>
            <a:pPr lvl="1">
              <a:buFont typeface="Courier New" pitchFamily="49" charset="0"/>
              <a:buChar char="o"/>
            </a:pPr>
            <a:r>
              <a:rPr lang="en-US" sz="1600" dirty="0" smtClean="0"/>
              <a:t>Stock Price Index: Standard &amp; Poor's 500 Composite (Inflation adjusted)</a:t>
            </a:r>
          </a:p>
          <a:p>
            <a:pPr lvl="1">
              <a:buFont typeface="Courier New" pitchFamily="49" charset="0"/>
              <a:buChar char="o"/>
            </a:pPr>
            <a:r>
              <a:rPr lang="en-US" sz="1600" dirty="0" smtClean="0"/>
              <a:t>Slower delivery times from manufacturers</a:t>
            </a:r>
          </a:p>
          <a:p>
            <a:pPr lvl="1">
              <a:buFont typeface="Courier New" pitchFamily="49" charset="0"/>
              <a:buChar char="o"/>
            </a:pPr>
            <a:r>
              <a:rPr lang="en-US" sz="1600" dirty="0" smtClean="0"/>
              <a:t>Interest rate spreads between US 10-year treasury bonds and lower credit corporate bonds</a:t>
            </a:r>
          </a:p>
          <a:p>
            <a:r>
              <a:rPr lang="en-US" dirty="0" smtClean="0"/>
              <a:t>Leading indicators that typically have medium to long lead times typically are:</a:t>
            </a:r>
          </a:p>
          <a:p>
            <a:pPr lvl="1">
              <a:buFont typeface="Courier New" pitchFamily="49" charset="0"/>
              <a:buChar char="o"/>
            </a:pPr>
            <a:r>
              <a:rPr lang="en-US" sz="1600" dirty="0" smtClean="0"/>
              <a:t>New private housing units authorized by local permitting agencies</a:t>
            </a:r>
          </a:p>
          <a:p>
            <a:pPr lvl="1">
              <a:buFont typeface="Courier New" pitchFamily="49" charset="0"/>
              <a:buChar char="o"/>
            </a:pPr>
            <a:r>
              <a:rPr lang="en-US" sz="1600" dirty="0" smtClean="0"/>
              <a:t>Housing prices (inflation adjusted)</a:t>
            </a:r>
          </a:p>
          <a:p>
            <a:pPr lvl="1">
              <a:buFont typeface="Courier New" pitchFamily="49" charset="0"/>
              <a:buChar char="o"/>
            </a:pPr>
            <a:r>
              <a:rPr lang="en-US" sz="1600" dirty="0" smtClean="0"/>
              <a:t>Stock Price Index: Standard &amp; Poor's 500 Industrials (Inflation adjusted)</a:t>
            </a:r>
          </a:p>
          <a:p>
            <a:pPr lvl="1">
              <a:buFont typeface="Courier New" pitchFamily="49" charset="0"/>
              <a:buChar char="o"/>
            </a:pPr>
            <a:r>
              <a:rPr lang="en-US" sz="1600" dirty="0" smtClean="0"/>
              <a:t>Consumer expectations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smtClean="0">
                <a:solidFill>
                  <a:schemeClr val="bg1"/>
                </a:solidFill>
              </a:rPr>
              <a:t>Leading Indicators in Practice</a:t>
            </a:r>
            <a:br>
              <a:rPr lang="en-US" dirty="0" smtClean="0">
                <a:solidFill>
                  <a:schemeClr val="bg1"/>
                </a:solidFill>
              </a:rPr>
            </a:br>
            <a:r>
              <a:rPr lang="en-US" sz="2400" b="1" dirty="0" smtClean="0">
                <a:solidFill>
                  <a:schemeClr val="bg1"/>
                </a:solidFill>
              </a:rPr>
              <a:t>US business cycles: short versus long leading index</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7" name="TextBox 6"/>
          <p:cNvSpPr txBox="1"/>
          <p:nvPr/>
        </p:nvSpPr>
        <p:spPr>
          <a:xfrm>
            <a:off x="165234" y="6550223"/>
            <a:ext cx="5251502" cy="307777"/>
          </a:xfrm>
          <a:prstGeom prst="rect">
            <a:avLst/>
          </a:prstGeom>
          <a:noFill/>
        </p:spPr>
        <p:txBody>
          <a:bodyPr wrap="none" rtlCol="0">
            <a:spAutoFit/>
          </a:bodyPr>
          <a:lstStyle/>
          <a:p>
            <a:r>
              <a:rPr lang="en-US" sz="1400" dirty="0" smtClean="0"/>
              <a:t>Sources: LMEA; Underlying data sources from </a:t>
            </a:r>
            <a:r>
              <a:rPr lang="en-US" sz="1400" dirty="0" err="1" smtClean="0"/>
              <a:t>Haver</a:t>
            </a:r>
            <a:r>
              <a:rPr lang="en-US" sz="1400" dirty="0" smtClean="0"/>
              <a:t> Analytics. </a:t>
            </a:r>
            <a:endParaRPr lang="en-US" sz="1400" dirty="0"/>
          </a:p>
        </p:txBody>
      </p:sp>
      <p:cxnSp>
        <p:nvCxnSpPr>
          <p:cNvPr id="11" name="Straight Arrow Connector 10"/>
          <p:cNvCxnSpPr/>
          <p:nvPr/>
        </p:nvCxnSpPr>
        <p:spPr bwMode="auto">
          <a:xfrm rot="5400000" flipH="1" flipV="1">
            <a:off x="8532158" y="4054289"/>
            <a:ext cx="295836" cy="67235"/>
          </a:xfrm>
          <a:prstGeom prst="straightConnector1">
            <a:avLst/>
          </a:prstGeom>
          <a:noFill/>
          <a:ln w="9525" cap="flat" cmpd="sng" algn="ctr">
            <a:noFill/>
            <a:prstDash val="solid"/>
            <a:round/>
            <a:headEnd type="none" w="med" len="med"/>
            <a:tailEnd type="arrow"/>
          </a:ln>
          <a:effectLst/>
        </p:spPr>
      </p:cxnSp>
      <p:pic>
        <p:nvPicPr>
          <p:cNvPr id="3074" name="Picture 2"/>
          <p:cNvPicPr>
            <a:picLocks noChangeAspect="1" noChangeArrowheads="1"/>
          </p:cNvPicPr>
          <p:nvPr/>
        </p:nvPicPr>
        <p:blipFill>
          <a:blip r:embed="rId3" cstate="print"/>
          <a:srcRect/>
          <a:stretch>
            <a:fillRect/>
          </a:stretch>
        </p:blipFill>
        <p:spPr bwMode="auto">
          <a:xfrm>
            <a:off x="0" y="1406769"/>
            <a:ext cx="9144000" cy="50902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96815" y="0"/>
            <a:ext cx="8229600" cy="838200"/>
          </a:xfrm>
          <a:prstGeom prst="rect">
            <a:avLst/>
          </a:prstGeom>
          <a:noFill/>
          <a:ln>
            <a:miter lim="800000"/>
            <a:headEnd/>
            <a:tailEnd/>
          </a:ln>
        </p:spPr>
        <p:txBody>
          <a:bodyPr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ＭＳ Ｐゴシック" pitchFamily="34" charset="-128"/>
                <a:cs typeface="+mj-cs"/>
              </a:rPr>
              <a:t>San Juan County Commute Patterns</a:t>
            </a:r>
          </a:p>
        </p:txBody>
      </p:sp>
      <p:sp>
        <p:nvSpPr>
          <p:cNvPr id="8" name="AutoShape 4"/>
          <p:cNvSpPr>
            <a:spLocks noChangeAspect="1" noChangeArrowheads="1"/>
          </p:cNvSpPr>
          <p:nvPr/>
        </p:nvSpPr>
        <p:spPr bwMode="auto">
          <a:xfrm>
            <a:off x="1219200" y="1371600"/>
            <a:ext cx="6354763" cy="4765675"/>
          </a:xfrm>
          <a:prstGeom prst="rect">
            <a:avLst/>
          </a:prstGeom>
          <a:noFill/>
          <a:ln w="9525">
            <a:noFill/>
            <a:miter lim="800000"/>
            <a:headEnd/>
            <a:tailEnd/>
          </a:ln>
        </p:spPr>
        <p:txBody>
          <a:bodyPr/>
          <a:lstStyle/>
          <a:p>
            <a:endParaRPr lang="en-US"/>
          </a:p>
        </p:txBody>
      </p:sp>
      <p:sp>
        <p:nvSpPr>
          <p:cNvPr id="13" name="TextBox 12"/>
          <p:cNvSpPr txBox="1"/>
          <p:nvPr/>
        </p:nvSpPr>
        <p:spPr>
          <a:xfrm>
            <a:off x="561975" y="676275"/>
            <a:ext cx="7991475" cy="646331"/>
          </a:xfrm>
          <a:prstGeom prst="rect">
            <a:avLst/>
          </a:prstGeom>
          <a:noFill/>
        </p:spPr>
        <p:txBody>
          <a:bodyPr wrap="square" rtlCol="0">
            <a:spAutoFit/>
          </a:bodyPr>
          <a:lstStyle/>
          <a:p>
            <a:r>
              <a:rPr lang="en-US" b="1" dirty="0" smtClean="0">
                <a:solidFill>
                  <a:schemeClr val="accent3"/>
                </a:solidFill>
              </a:rPr>
              <a:t>Combining ESD Employment Data on Jobs by Place of Work</a:t>
            </a:r>
          </a:p>
          <a:p>
            <a:r>
              <a:rPr lang="en-US" b="1" dirty="0" smtClean="0">
                <a:solidFill>
                  <a:schemeClr val="accent3"/>
                </a:solidFill>
              </a:rPr>
              <a:t>with Federal Data on Place of Residence Yields Commuting Patterns </a:t>
            </a:r>
            <a:endParaRPr lang="en-US" b="1" dirty="0">
              <a:solidFill>
                <a:schemeClr val="accent3"/>
              </a:solidFill>
            </a:endParaRPr>
          </a:p>
        </p:txBody>
      </p:sp>
      <p:pic>
        <p:nvPicPr>
          <p:cNvPr id="9" name="Picture 8"/>
          <p:cNvPicPr>
            <a:picLocks noChangeAspect="1" noChangeArrowheads="1"/>
          </p:cNvPicPr>
          <p:nvPr/>
        </p:nvPicPr>
        <p:blipFill>
          <a:blip r:embed="rId3" cstate="print"/>
          <a:srcRect l="31641" t="30724" r="7187" b="18689"/>
          <a:stretch>
            <a:fillRect/>
          </a:stretch>
        </p:blipFill>
        <p:spPr bwMode="auto">
          <a:xfrm>
            <a:off x="0" y="1423987"/>
            <a:ext cx="8229600" cy="5433848"/>
          </a:xfrm>
          <a:prstGeom prst="rect">
            <a:avLst/>
          </a:prstGeom>
          <a:noFill/>
          <a:ln w="1">
            <a:noFill/>
            <a:miter lim="800000"/>
            <a:headEnd/>
            <a:tailEnd type="none" w="med" len="med"/>
          </a:ln>
          <a:effectLst/>
        </p:spPr>
      </p:pic>
      <p:pic>
        <p:nvPicPr>
          <p:cNvPr id="2050" name="Picture 2"/>
          <p:cNvPicPr>
            <a:picLocks noChangeAspect="1" noChangeArrowheads="1"/>
          </p:cNvPicPr>
          <p:nvPr/>
        </p:nvPicPr>
        <p:blipFill>
          <a:blip r:embed="rId4" cstate="print"/>
          <a:srcRect/>
          <a:stretch>
            <a:fillRect/>
          </a:stretch>
        </p:blipFill>
        <p:spPr bwMode="auto">
          <a:xfrm>
            <a:off x="0" y="5419725"/>
            <a:ext cx="3248025" cy="1438275"/>
          </a:xfrm>
          <a:prstGeom prst="rect">
            <a:avLst/>
          </a:prstGeom>
          <a:noFill/>
          <a:ln w="9525">
            <a:noFill/>
            <a:miter lim="800000"/>
            <a:headEnd/>
            <a:tailEnd/>
          </a:ln>
          <a:effectLst/>
        </p:spPr>
      </p:pic>
      <p:pic>
        <p:nvPicPr>
          <p:cNvPr id="11" name="Picture 10"/>
          <p:cNvPicPr>
            <a:picLocks noChangeAspect="1" noChangeArrowheads="1"/>
          </p:cNvPicPr>
          <p:nvPr/>
        </p:nvPicPr>
        <p:blipFill>
          <a:blip r:embed="rId5" cstate="print"/>
          <a:srcRect/>
          <a:stretch>
            <a:fillRect/>
          </a:stretch>
        </p:blipFill>
        <p:spPr bwMode="auto">
          <a:xfrm>
            <a:off x="6267450" y="6343650"/>
            <a:ext cx="1981200" cy="51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0"/>
            <a:ext cx="9144000" cy="1447800"/>
          </a:xfrm>
          <a:prstGeom prst="rect">
            <a:avLst/>
          </a:prstGeom>
          <a:noFill/>
          <a:ln>
            <a:miter lim="800000"/>
            <a:headEnd/>
            <a:tailEnd/>
          </a:ln>
        </p:spPr>
        <p:txBody>
          <a:bodyPr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ＭＳ Ｐゴシック" pitchFamily="34" charset="-128"/>
                <a:cs typeface="+mj-cs"/>
              </a:rPr>
              <a:t>San Juan County Commute Patterns: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bg1"/>
                </a:solidFill>
                <a:latin typeface="+mj-lt"/>
                <a:ea typeface="ＭＳ Ｐゴシック" pitchFamily="34" charset="-128"/>
                <a:cs typeface="+mj-cs"/>
              </a:rPr>
              <a:t>Work Destinations of San Juan Workers</a:t>
            </a:r>
            <a:endParaRPr kumimoji="0" lang="en-US" sz="3200" b="1" i="0" u="none" strike="noStrike" kern="0" cap="none" spc="0" normalizeH="0" baseline="0" noProof="0" dirty="0" smtClean="0">
              <a:ln>
                <a:noFill/>
              </a:ln>
              <a:solidFill>
                <a:schemeClr val="bg1"/>
              </a:solidFill>
              <a:effectLst/>
              <a:uLnTx/>
              <a:uFillTx/>
              <a:latin typeface="+mj-lt"/>
              <a:ea typeface="ＭＳ Ｐゴシック" pitchFamily="34" charset="-128"/>
              <a:cs typeface="+mj-cs"/>
            </a:endParaRPr>
          </a:p>
        </p:txBody>
      </p:sp>
      <p:sp>
        <p:nvSpPr>
          <p:cNvPr id="8" name="AutoShape 4"/>
          <p:cNvSpPr>
            <a:spLocks noChangeAspect="1" noChangeArrowheads="1"/>
          </p:cNvSpPr>
          <p:nvPr/>
        </p:nvSpPr>
        <p:spPr bwMode="auto">
          <a:xfrm>
            <a:off x="1219200" y="1371600"/>
            <a:ext cx="6354763" cy="4765675"/>
          </a:xfrm>
          <a:prstGeom prst="rect">
            <a:avLst/>
          </a:prstGeom>
          <a:noFill/>
          <a:ln w="9525">
            <a:noFill/>
            <a:miter lim="800000"/>
            <a:headEnd/>
            <a:tailEnd/>
          </a:ln>
        </p:spPr>
        <p:txBody>
          <a:bodyPr/>
          <a:lstStyle/>
          <a:p>
            <a:endParaRPr lang="en-US"/>
          </a:p>
        </p:txBody>
      </p:sp>
      <p:pic>
        <p:nvPicPr>
          <p:cNvPr id="10" name="Picture 9"/>
          <p:cNvPicPr>
            <a:picLocks noChangeAspect="1" noChangeArrowheads="1"/>
          </p:cNvPicPr>
          <p:nvPr/>
        </p:nvPicPr>
        <p:blipFill>
          <a:blip r:embed="rId2" cstate="print"/>
          <a:srcRect l="31563" t="33268" r="10234" b="12623"/>
          <a:stretch>
            <a:fillRect/>
          </a:stretch>
        </p:blipFill>
        <p:spPr bwMode="auto">
          <a:xfrm>
            <a:off x="561975" y="1447799"/>
            <a:ext cx="7288608" cy="5410201"/>
          </a:xfrm>
          <a:prstGeom prst="rect">
            <a:avLst/>
          </a:prstGeom>
          <a:noFill/>
          <a:ln w="1">
            <a:noFill/>
            <a:miter lim="800000"/>
            <a:headEnd/>
            <a:tailEnd type="none" w="med" len="med"/>
          </a:ln>
          <a:effectLst/>
        </p:spPr>
      </p:pic>
      <p:pic>
        <p:nvPicPr>
          <p:cNvPr id="12" name="Picture 11"/>
          <p:cNvPicPr>
            <a:picLocks noChangeAspect="1" noChangeArrowheads="1"/>
          </p:cNvPicPr>
          <p:nvPr/>
        </p:nvPicPr>
        <p:blipFill>
          <a:blip r:embed="rId3" cstate="print"/>
          <a:srcRect l="1953" t="66634" r="84766" b="21037"/>
          <a:stretch>
            <a:fillRect/>
          </a:stretch>
        </p:blipFill>
        <p:spPr bwMode="auto">
          <a:xfrm>
            <a:off x="600075" y="1447800"/>
            <a:ext cx="1352550" cy="1002478"/>
          </a:xfrm>
          <a:prstGeom prst="rect">
            <a:avLst/>
          </a:prstGeom>
          <a:noFill/>
          <a:ln w="1">
            <a:noFill/>
            <a:miter lim="800000"/>
            <a:headEnd/>
            <a:tailEnd type="none" w="med" len="med"/>
          </a:ln>
          <a:effectLst/>
        </p:spPr>
      </p:pic>
      <p:pic>
        <p:nvPicPr>
          <p:cNvPr id="13" name="Picture 12"/>
          <p:cNvPicPr>
            <a:picLocks noChangeAspect="1" noChangeArrowheads="1"/>
          </p:cNvPicPr>
          <p:nvPr/>
        </p:nvPicPr>
        <p:blipFill>
          <a:blip r:embed="rId4" cstate="print"/>
          <a:srcRect/>
          <a:stretch>
            <a:fillRect/>
          </a:stretch>
        </p:blipFill>
        <p:spPr bwMode="auto">
          <a:xfrm>
            <a:off x="809625" y="2657475"/>
            <a:ext cx="1162050" cy="209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ext Box 6"/>
          <p:cNvSpPr txBox="1">
            <a:spLocks noChangeArrowheads="1"/>
          </p:cNvSpPr>
          <p:nvPr/>
        </p:nvSpPr>
        <p:spPr bwMode="auto">
          <a:xfrm>
            <a:off x="0" y="6341745"/>
            <a:ext cx="5757269" cy="338554"/>
          </a:xfrm>
          <a:prstGeom prst="rect">
            <a:avLst/>
          </a:prstGeom>
          <a:noFill/>
          <a:ln w="9525" algn="ctr">
            <a:noFill/>
            <a:miter lim="800000"/>
            <a:headEnd/>
            <a:tailEnd/>
          </a:ln>
          <a:effectLst/>
        </p:spPr>
        <p:txBody>
          <a:bodyPr wrap="square">
            <a:spAutoFit/>
          </a:bodyPr>
          <a:lstStyle/>
          <a:p>
            <a:pPr algn="l">
              <a:spcBef>
                <a:spcPct val="50000"/>
              </a:spcBef>
            </a:pPr>
            <a:r>
              <a:rPr lang="en-US" sz="1600" dirty="0"/>
              <a:t>Source: </a:t>
            </a:r>
            <a:r>
              <a:rPr lang="en-US" sz="1600" dirty="0" smtClean="0"/>
              <a:t>Employment </a:t>
            </a:r>
            <a:r>
              <a:rPr lang="en-US" sz="1600" dirty="0"/>
              <a:t>Security </a:t>
            </a:r>
            <a:r>
              <a:rPr lang="en-US" sz="1600" dirty="0" smtClean="0"/>
              <a:t>Department/LMEA/</a:t>
            </a:r>
            <a:r>
              <a:rPr lang="en-US" sz="1600" dirty="0" err="1" smtClean="0"/>
              <a:t>OnTheMap</a:t>
            </a:r>
            <a:endParaRPr lang="en-US" sz="1600" dirty="0"/>
          </a:p>
        </p:txBody>
      </p:sp>
      <p:sp>
        <p:nvSpPr>
          <p:cNvPr id="6" name="Rectangle 2"/>
          <p:cNvSpPr txBox="1">
            <a:spLocks noChangeArrowheads="1"/>
          </p:cNvSpPr>
          <p:nvPr/>
        </p:nvSpPr>
        <p:spPr bwMode="auto">
          <a:xfrm>
            <a:off x="0" y="0"/>
            <a:ext cx="9144000" cy="1447800"/>
          </a:xfrm>
          <a:prstGeom prst="rect">
            <a:avLst/>
          </a:prstGeom>
          <a:noFill/>
          <a:ln>
            <a:miter lim="800000"/>
            <a:headEnd/>
            <a:tailEnd/>
          </a:ln>
        </p:spPr>
        <p:txBody>
          <a:bodyPr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bg1"/>
                </a:solidFill>
                <a:effectLst/>
                <a:uLnTx/>
                <a:uFillTx/>
                <a:latin typeface="+mj-lt"/>
                <a:ea typeface="ＭＳ Ｐゴシック" pitchFamily="34" charset="-128"/>
                <a:cs typeface="+mj-cs"/>
              </a:rPr>
              <a:t>San Juan County Work Commute Patterns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400" b="1" kern="0" dirty="0" smtClean="0">
                <a:solidFill>
                  <a:schemeClr val="bg1"/>
                </a:solidFill>
                <a:latin typeface="+mj-lt"/>
                <a:ea typeface="ＭＳ Ｐゴシック" pitchFamily="34" charset="-128"/>
                <a:cs typeface="+mj-cs"/>
              </a:rPr>
              <a:t>Net Outflow: Industry Destinations</a:t>
            </a:r>
            <a:endParaRPr kumimoji="0" lang="en-US" sz="3400" b="1" i="0" u="none" strike="noStrike" kern="0" cap="none" spc="0" normalizeH="0" baseline="0" noProof="0" dirty="0" smtClean="0">
              <a:ln>
                <a:noFill/>
              </a:ln>
              <a:solidFill>
                <a:schemeClr val="bg1"/>
              </a:solidFill>
              <a:effectLst/>
              <a:uLnTx/>
              <a:uFillTx/>
              <a:latin typeface="+mj-lt"/>
              <a:ea typeface="ＭＳ Ｐゴシック" pitchFamily="34" charset="-128"/>
              <a:cs typeface="+mj-cs"/>
            </a:endParaRPr>
          </a:p>
        </p:txBody>
      </p:sp>
      <p:sp>
        <p:nvSpPr>
          <p:cNvPr id="8" name="AutoShape 4"/>
          <p:cNvSpPr>
            <a:spLocks noChangeAspect="1" noChangeArrowheads="1"/>
          </p:cNvSpPr>
          <p:nvPr/>
        </p:nvSpPr>
        <p:spPr bwMode="auto">
          <a:xfrm>
            <a:off x="1219200" y="1371600"/>
            <a:ext cx="6354763" cy="4765675"/>
          </a:xfrm>
          <a:prstGeom prst="rect">
            <a:avLst/>
          </a:prstGeom>
          <a:noFill/>
          <a:ln w="9525">
            <a:noFill/>
            <a:miter lim="800000"/>
            <a:headEnd/>
            <a:tailEnd/>
          </a:ln>
        </p:spPr>
        <p:txBody>
          <a:bodyPr/>
          <a:lstStyle/>
          <a:p>
            <a:endParaRPr lang="en-US"/>
          </a:p>
        </p:txBody>
      </p:sp>
      <p:graphicFrame>
        <p:nvGraphicFramePr>
          <p:cNvPr id="10" name="Chart 9"/>
          <p:cNvGraphicFramePr/>
          <p:nvPr/>
        </p:nvGraphicFramePr>
        <p:xfrm>
          <a:off x="0" y="1438275"/>
          <a:ext cx="7820024" cy="4838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7427" y="1569027"/>
            <a:ext cx="8946573" cy="5124480"/>
          </a:xfrm>
          <a:prstGeom prst="rect">
            <a:avLst/>
          </a:prstGeom>
          <a:noFill/>
        </p:spPr>
        <p:txBody>
          <a:bodyPr wrap="square" rtlCol="0">
            <a:spAutoFit/>
          </a:bodyPr>
          <a:lstStyle/>
          <a:p>
            <a:r>
              <a:rPr lang="en-US" b="1" dirty="0" smtClean="0"/>
              <a:t>Event: 'EMPLOYMENT DATA PRESENTATION WITH REINHOLD GROEPLER' </a:t>
            </a:r>
          </a:p>
          <a:p>
            <a:pPr algn="l">
              <a:buFont typeface="Wingdings" pitchFamily="2" charset="2"/>
              <a:buChar char="§"/>
            </a:pPr>
            <a:r>
              <a:rPr lang="en-US" dirty="0" smtClean="0"/>
              <a:t>  Orcas Island </a:t>
            </a:r>
          </a:p>
          <a:p>
            <a:pPr algn="l"/>
            <a:endParaRPr lang="en-US" sz="1100" dirty="0" smtClean="0"/>
          </a:p>
          <a:p>
            <a:pPr algn="l">
              <a:buFont typeface="Wingdings" pitchFamily="2" charset="2"/>
              <a:buChar char="§"/>
            </a:pPr>
            <a:r>
              <a:rPr lang="en-US" dirty="0" smtClean="0"/>
              <a:t> Date: Thursday, March 08, 2012 - 9:00 am 9 to 10:30 am at </a:t>
            </a:r>
            <a:r>
              <a:rPr lang="en-US" dirty="0" err="1" smtClean="0"/>
              <a:t>Eastsound</a:t>
            </a:r>
            <a:r>
              <a:rPr lang="en-US" dirty="0" smtClean="0"/>
              <a:t> Fire Hall Thursday, March 8</a:t>
            </a:r>
          </a:p>
          <a:p>
            <a:pPr algn="l"/>
            <a:endParaRPr lang="en-US" sz="1100" dirty="0" smtClean="0"/>
          </a:p>
          <a:p>
            <a:pPr algn="l">
              <a:buFont typeface="Wingdings" pitchFamily="2" charset="2"/>
              <a:buChar char="§"/>
            </a:pPr>
            <a:r>
              <a:rPr lang="en-US" dirty="0" smtClean="0"/>
              <a:t> What were the final numbers for employment in San Juan County in 2011? What will the trends be this upcoming year? Join Washington State's Regional Labor Economist, Dr. Reinhold Groepler, as he discusses employment trends and future in San Juan County.</a:t>
            </a:r>
          </a:p>
          <a:p>
            <a:pPr algn="l"/>
            <a:endParaRPr lang="en-US" sz="1100" dirty="0" smtClean="0"/>
          </a:p>
          <a:p>
            <a:pPr algn="l">
              <a:buFont typeface="Wingdings" pitchFamily="2" charset="2"/>
              <a:buChar char="§"/>
            </a:pPr>
            <a:r>
              <a:rPr lang="en-US" dirty="0" smtClean="0"/>
              <a:t> His presentation will cover labor force and employment data from 2011, likely trends in 2012, as well as commuting patterns. It will include a discussion of, and tables for, the occupations and demographics for the unemployed of San Juan County and the region.</a:t>
            </a:r>
          </a:p>
          <a:p>
            <a:pPr algn="l"/>
            <a:r>
              <a:rPr lang="en-US" sz="1100" dirty="0" smtClean="0"/>
              <a:t> </a:t>
            </a:r>
          </a:p>
          <a:p>
            <a:pPr algn="l"/>
            <a:r>
              <a:rPr lang="en-US" sz="1300" b="1" dirty="0" smtClean="0">
                <a:solidFill>
                  <a:srgbClr val="FFFF00"/>
                </a:solidFill>
                <a:hlinkClick r:id="rId2"/>
              </a:rPr>
              <a:t>https://www.sanjuanislander.com/calendar/month-by-month/view/21688/date/2012-03-08/214?tmpl=component</a:t>
            </a:r>
            <a:endParaRPr lang="en-US" sz="1300" b="1" dirty="0" smtClean="0"/>
          </a:p>
          <a:p>
            <a:endParaRPr lang="en-US" dirty="0" smtClean="0"/>
          </a:p>
          <a:p>
            <a:r>
              <a:rPr lang="en-US" dirty="0" smtClean="0"/>
              <a:t> </a:t>
            </a:r>
          </a:p>
          <a:p>
            <a:endParaRPr lang="en-US" dirty="0"/>
          </a:p>
        </p:txBody>
      </p:sp>
      <p:sp>
        <p:nvSpPr>
          <p:cNvPr id="9" name="Title 8"/>
          <p:cNvSpPr>
            <a:spLocks noGrp="1"/>
          </p:cNvSpPr>
          <p:nvPr>
            <p:ph type="title"/>
          </p:nvPr>
        </p:nvSpPr>
        <p:spPr/>
        <p:txBody>
          <a:bodyPr/>
          <a:lstStyle/>
          <a:p>
            <a:r>
              <a:rPr lang="en-US" dirty="0" smtClean="0">
                <a:solidFill>
                  <a:srgbClr val="FFFF00"/>
                </a:solidFill>
              </a:rPr>
              <a:t>EVENT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8630" y="0"/>
            <a:ext cx="8229600" cy="1463040"/>
          </a:xfrm>
        </p:spPr>
        <p:txBody>
          <a:bodyPr/>
          <a:lstStyle/>
          <a:p>
            <a:r>
              <a:rPr lang="en-US" dirty="0" smtClean="0">
                <a:solidFill>
                  <a:schemeClr val="bg1"/>
                </a:solidFill>
              </a:rPr>
              <a:t>Leading Indicators 101</a:t>
            </a:r>
            <a:br>
              <a:rPr lang="en-US" dirty="0" smtClean="0">
                <a:solidFill>
                  <a:schemeClr val="bg1"/>
                </a:solidFill>
              </a:rPr>
            </a:br>
            <a:r>
              <a:rPr lang="en-US" sz="3600" dirty="0" smtClean="0">
                <a:solidFill>
                  <a:schemeClr val="bg1"/>
                </a:solidFill>
              </a:rPr>
              <a:t>Coincident Indicators: </a:t>
            </a:r>
            <a:r>
              <a:rPr lang="en-US" sz="3600" dirty="0" smtClean="0">
                <a:solidFill>
                  <a:srgbClr val="FFFF00"/>
                </a:solidFill>
              </a:rPr>
              <a:t>Employment</a:t>
            </a:r>
            <a:r>
              <a:rPr lang="en-US" dirty="0" smtClean="0">
                <a:solidFill>
                  <a:srgbClr val="FFFF00"/>
                </a:solidFill>
              </a:rPr>
              <a:t/>
            </a:r>
            <a:br>
              <a:rPr lang="en-US" dirty="0" smtClean="0">
                <a:solidFill>
                  <a:srgbClr val="FFFF00"/>
                </a:solidFill>
              </a:rPr>
            </a:br>
            <a:endParaRPr lang="en-US" dirty="0">
              <a:solidFill>
                <a:srgbClr val="FFFF00"/>
              </a:solidFill>
            </a:endParaRPr>
          </a:p>
        </p:txBody>
      </p:sp>
      <p:pic>
        <p:nvPicPr>
          <p:cNvPr id="3075" name="Picture 3"/>
          <p:cNvPicPr>
            <a:picLocks noChangeAspect="1" noChangeArrowheads="1"/>
          </p:cNvPicPr>
          <p:nvPr/>
        </p:nvPicPr>
        <p:blipFill>
          <a:blip r:embed="rId3" cstate="print"/>
          <a:srcRect/>
          <a:stretch>
            <a:fillRect/>
          </a:stretch>
        </p:blipFill>
        <p:spPr bwMode="auto">
          <a:xfrm>
            <a:off x="737466" y="1508558"/>
            <a:ext cx="7688263" cy="4651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417638"/>
          </a:xfrm>
        </p:spPr>
        <p:txBody>
          <a:bodyPr/>
          <a:lstStyle/>
          <a:p>
            <a:r>
              <a:rPr lang="en-US" dirty="0" smtClean="0">
                <a:solidFill>
                  <a:schemeClr val="bg1"/>
                </a:solidFill>
              </a:rPr>
              <a:t>Leading Indicators 101</a:t>
            </a:r>
            <a:br>
              <a:rPr lang="en-US" dirty="0" smtClean="0">
                <a:solidFill>
                  <a:schemeClr val="bg1"/>
                </a:solidFill>
              </a:rPr>
            </a:br>
            <a:r>
              <a:rPr lang="en-US" sz="3600" dirty="0" smtClean="0">
                <a:solidFill>
                  <a:schemeClr val="bg1"/>
                </a:solidFill>
              </a:rPr>
              <a:t>Coincident Indicators: </a:t>
            </a:r>
            <a:r>
              <a:rPr lang="en-US" sz="3600" dirty="0" smtClean="0">
                <a:solidFill>
                  <a:srgbClr val="FFFF00"/>
                </a:solidFill>
              </a:rPr>
              <a:t>Income</a:t>
            </a:r>
            <a:r>
              <a:rPr lang="en-US" dirty="0" smtClean="0">
                <a:solidFill>
                  <a:srgbClr val="FFFF00"/>
                </a:solidFill>
              </a:rPr>
              <a:t/>
            </a:r>
            <a:br>
              <a:rPr lang="en-US" dirty="0" smtClean="0">
                <a:solidFill>
                  <a:srgbClr val="FFFF00"/>
                </a:solidFill>
              </a:rPr>
            </a:br>
            <a:endParaRPr lang="en-US" dirty="0">
              <a:solidFill>
                <a:srgbClr val="FFFF00"/>
              </a:solidFill>
            </a:endParaRPr>
          </a:p>
        </p:txBody>
      </p:sp>
      <p:pic>
        <p:nvPicPr>
          <p:cNvPr id="1026" name="Picture 2"/>
          <p:cNvPicPr>
            <a:picLocks noChangeAspect="1" noChangeArrowheads="1"/>
          </p:cNvPicPr>
          <p:nvPr/>
        </p:nvPicPr>
        <p:blipFill>
          <a:blip r:embed="rId3" cstate="print"/>
          <a:srcRect/>
          <a:stretch>
            <a:fillRect/>
          </a:stretch>
        </p:blipFill>
        <p:spPr bwMode="auto">
          <a:xfrm>
            <a:off x="285751" y="1460356"/>
            <a:ext cx="8414336" cy="47014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p:spPr>
        <p:txBody>
          <a:bodyPr/>
          <a:lstStyle/>
          <a:p>
            <a:r>
              <a:rPr lang="en-US" dirty="0" smtClean="0">
                <a:solidFill>
                  <a:schemeClr val="bg1"/>
                </a:solidFill>
              </a:rPr>
              <a:t>Leading Indicators 101</a:t>
            </a:r>
            <a:br>
              <a:rPr lang="en-US" dirty="0" smtClean="0">
                <a:solidFill>
                  <a:schemeClr val="bg1"/>
                </a:solidFill>
              </a:rPr>
            </a:br>
            <a:r>
              <a:rPr lang="en-US" sz="3600" dirty="0" smtClean="0">
                <a:solidFill>
                  <a:schemeClr val="bg1"/>
                </a:solidFill>
              </a:rPr>
              <a:t>Coincident Indicators: </a:t>
            </a:r>
            <a:r>
              <a:rPr lang="en-US" sz="3600" dirty="0" smtClean="0">
                <a:solidFill>
                  <a:srgbClr val="FFFF00"/>
                </a:solidFill>
              </a:rPr>
              <a:t>Sales &amp; Consumption</a:t>
            </a:r>
            <a:r>
              <a:rPr lang="en-US" dirty="0" smtClean="0">
                <a:solidFill>
                  <a:schemeClr val="bg1"/>
                </a:solidFill>
              </a:rPr>
              <a:t/>
            </a:r>
            <a:br>
              <a:rPr lang="en-US" dirty="0" smtClean="0">
                <a:solidFill>
                  <a:schemeClr val="bg1"/>
                </a:solidFill>
              </a:rPr>
            </a:br>
            <a:endParaRPr lang="en-US"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685801" y="1445058"/>
            <a:ext cx="7772400" cy="4776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r>
              <a:rPr lang="en-US" dirty="0" smtClean="0">
                <a:solidFill>
                  <a:schemeClr val="bg1"/>
                </a:solidFill>
              </a:rPr>
              <a:t>Leading Indicators 101</a:t>
            </a:r>
            <a:br>
              <a:rPr lang="en-US" dirty="0" smtClean="0">
                <a:solidFill>
                  <a:schemeClr val="bg1"/>
                </a:solidFill>
              </a:rPr>
            </a:br>
            <a:r>
              <a:rPr lang="en-US" sz="2400" dirty="0" smtClean="0">
                <a:solidFill>
                  <a:srgbClr val="FFFF00"/>
                </a:solidFill>
              </a:rPr>
              <a:t>Coincident Indicators</a:t>
            </a:r>
            <a:r>
              <a:rPr lang="en-US" dirty="0" smtClean="0">
                <a:solidFill>
                  <a:srgbClr val="FFFF00"/>
                </a:solidFill>
              </a:rPr>
              <a:t/>
            </a:r>
            <a:br>
              <a:rPr lang="en-US" dirty="0" smtClean="0">
                <a:solidFill>
                  <a:srgbClr val="FFFF00"/>
                </a:solidFill>
              </a:rPr>
            </a:br>
            <a:endParaRPr lang="en-US" dirty="0">
              <a:solidFill>
                <a:srgbClr val="FFFF00"/>
              </a:solidFill>
            </a:endParaRPr>
          </a:p>
        </p:txBody>
      </p:sp>
      <p:pic>
        <p:nvPicPr>
          <p:cNvPr id="3074" name="Picture 2"/>
          <p:cNvPicPr>
            <a:picLocks noChangeAspect="1" noChangeArrowheads="1"/>
          </p:cNvPicPr>
          <p:nvPr/>
        </p:nvPicPr>
        <p:blipFill>
          <a:blip r:embed="rId3" cstate="print"/>
          <a:srcRect/>
          <a:stretch>
            <a:fillRect/>
          </a:stretch>
        </p:blipFill>
        <p:spPr bwMode="auto">
          <a:xfrm>
            <a:off x="721590" y="1477529"/>
            <a:ext cx="7720013" cy="4692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solidFill>
                  <a:schemeClr val="bg1"/>
                </a:solidFill>
              </a:rPr>
              <a:t>Leading Indicators 101</a:t>
            </a:r>
            <a:br>
              <a:rPr lang="en-US" dirty="0" smtClean="0">
                <a:solidFill>
                  <a:schemeClr val="bg1"/>
                </a:solidFill>
              </a:rPr>
            </a:br>
            <a:r>
              <a:rPr lang="en-US" sz="2400" dirty="0" smtClean="0">
                <a:solidFill>
                  <a:schemeClr val="bg1"/>
                </a:solidFill>
              </a:rPr>
              <a:t>Leading Indicators and Business Cycles</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5" name="Content Placeholder 2"/>
          <p:cNvSpPr>
            <a:spLocks noGrp="1"/>
          </p:cNvSpPr>
          <p:nvPr>
            <p:ph idx="1"/>
          </p:nvPr>
        </p:nvSpPr>
        <p:spPr>
          <a:xfrm>
            <a:off x="154112" y="1600201"/>
            <a:ext cx="8846050" cy="4482100"/>
          </a:xfrm>
        </p:spPr>
        <p:txBody>
          <a:bodyPr/>
          <a:lstStyle/>
          <a:p>
            <a:r>
              <a:rPr lang="en-US" sz="3500" dirty="0" smtClean="0"/>
              <a:t>Leading indicators change direction before coincident indicators change.</a:t>
            </a:r>
          </a:p>
          <a:p>
            <a:r>
              <a:rPr lang="en-US" sz="3500" dirty="0" smtClean="0"/>
              <a:t>This helps economists to anticipate recessions and recoveries.</a:t>
            </a:r>
          </a:p>
          <a:p>
            <a:r>
              <a:rPr lang="en-US" sz="3500" dirty="0" smtClean="0"/>
              <a:t>A leading economic index (LEI) consists of statistically ‘hammering’ many different leading indicators together into one LEI to forecast future economic conditions.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solidFill>
                  <a:schemeClr val="bg1"/>
                </a:solidFill>
              </a:rPr>
              <a:t>Leading Indicators 101</a:t>
            </a:r>
            <a:br>
              <a:rPr lang="en-US" dirty="0" smtClean="0">
                <a:solidFill>
                  <a:schemeClr val="bg1"/>
                </a:solidFill>
              </a:rPr>
            </a:br>
            <a:r>
              <a:rPr lang="en-US" sz="2400" dirty="0" smtClean="0">
                <a:solidFill>
                  <a:schemeClr val="bg1"/>
                </a:solidFill>
              </a:rPr>
              <a:t>Stylized Business Cycles</a:t>
            </a:r>
            <a:r>
              <a:rPr lang="en-US" dirty="0" smtClean="0">
                <a:solidFill>
                  <a:schemeClr val="bg1"/>
                </a:solidFill>
              </a:rPr>
              <a:t/>
            </a:r>
            <a:br>
              <a:rPr lang="en-US" dirty="0" smtClean="0">
                <a:solidFill>
                  <a:schemeClr val="bg1"/>
                </a:solidFill>
              </a:rPr>
            </a:br>
            <a:endParaRPr lang="en-US" dirty="0">
              <a:solidFill>
                <a:schemeClr val="bg1"/>
              </a:solidFill>
            </a:endParaRPr>
          </a:p>
        </p:txBody>
      </p:sp>
      <p:pic>
        <p:nvPicPr>
          <p:cNvPr id="1027" name="Picture 3"/>
          <p:cNvPicPr>
            <a:picLocks noChangeAspect="1" noChangeArrowheads="1"/>
          </p:cNvPicPr>
          <p:nvPr/>
        </p:nvPicPr>
        <p:blipFill>
          <a:blip r:embed="rId3" cstate="print"/>
          <a:srcRect/>
          <a:stretch>
            <a:fillRect/>
          </a:stretch>
        </p:blipFill>
        <p:spPr bwMode="auto">
          <a:xfrm>
            <a:off x="664480" y="1500633"/>
            <a:ext cx="7687042" cy="4830498"/>
          </a:xfrm>
          <a:prstGeom prst="rect">
            <a:avLst/>
          </a:prstGeom>
          <a:noFill/>
          <a:ln w="9525">
            <a:noFill/>
            <a:miter lim="800000"/>
            <a:headEnd/>
            <a:tailEnd/>
          </a:ln>
          <a:effectLst/>
        </p:spPr>
      </p:pic>
      <p:cxnSp>
        <p:nvCxnSpPr>
          <p:cNvPr id="14" name="Straight Arrow Connector 13"/>
          <p:cNvCxnSpPr/>
          <p:nvPr/>
        </p:nvCxnSpPr>
        <p:spPr bwMode="auto">
          <a:xfrm flipV="1">
            <a:off x="1962364" y="4397339"/>
            <a:ext cx="318499" cy="647272"/>
          </a:xfrm>
          <a:prstGeom prst="straightConnector1">
            <a:avLst/>
          </a:prstGeom>
          <a:noFill/>
          <a:ln w="9525" cap="flat" cmpd="sng" algn="ctr">
            <a:noFill/>
            <a:prstDash val="solid"/>
            <a:round/>
            <a:headEnd type="none" w="med" len="med"/>
            <a:tailEnd type="arrow"/>
          </a:ln>
          <a:effectLst/>
        </p:spPr>
      </p:cxnSp>
      <p:cxnSp>
        <p:nvCxnSpPr>
          <p:cNvPr id="16" name="Straight Arrow Connector 15"/>
          <p:cNvCxnSpPr/>
          <p:nvPr/>
        </p:nvCxnSpPr>
        <p:spPr bwMode="auto">
          <a:xfrm flipV="1">
            <a:off x="1962364" y="4458984"/>
            <a:ext cx="359596" cy="554805"/>
          </a:xfrm>
          <a:prstGeom prst="straightConnector1">
            <a:avLst/>
          </a:prstGeom>
          <a:noFill/>
          <a:ln w="9525" cap="flat" cmpd="sng" algn="ctr">
            <a:noFill/>
            <a:prstDash val="solid"/>
            <a:round/>
            <a:headEnd type="none" w="med" len="med"/>
            <a:tailEnd type="arrow"/>
          </a:ln>
          <a:effectLst/>
        </p:spPr>
      </p:cxnSp>
      <p:cxnSp>
        <p:nvCxnSpPr>
          <p:cNvPr id="19" name="Straight Arrow Connector 18"/>
          <p:cNvCxnSpPr/>
          <p:nvPr/>
        </p:nvCxnSpPr>
        <p:spPr>
          <a:xfrm flipV="1">
            <a:off x="2079570" y="4460820"/>
            <a:ext cx="276225" cy="5429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4805</TotalTime>
  <Words>2768</Words>
  <Application>Microsoft Office PowerPoint</Application>
  <PresentationFormat>On-screen Show (4:3)</PresentationFormat>
  <Paragraphs>347</Paragraphs>
  <Slides>39</Slides>
  <Notes>25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Slide 1</vt:lpstr>
      <vt:lpstr>Overview of Presentation From the National Economy to the Local Economy </vt:lpstr>
      <vt:lpstr>Leading Indicators 101 Coincident Indicators </vt:lpstr>
      <vt:lpstr>Leading Indicators 101 Coincident Indicators: Employment </vt:lpstr>
      <vt:lpstr>Leading Indicators 101 Coincident Indicators: Income </vt:lpstr>
      <vt:lpstr>Leading Indicators 101 Coincident Indicators: Sales &amp; Consumption </vt:lpstr>
      <vt:lpstr>Leading Indicators 101 Coincident Indicators </vt:lpstr>
      <vt:lpstr>Leading Indicators 101 Leading Indicators and Business Cycles </vt:lpstr>
      <vt:lpstr>Leading Indicators 101 Stylized Business Cycles </vt:lpstr>
      <vt:lpstr>Leading Indicators 101 Initial claims for unemployment insurance benefits are an important short-leading indicator. </vt:lpstr>
      <vt:lpstr>Leading Indicators 101 Discretionary spending: important short-leading indicator </vt:lpstr>
      <vt:lpstr>Leading Indicators 101 National credit market conditions are important leading indicators </vt:lpstr>
      <vt:lpstr>Leading Indicators 101 National credit market conditions are important leading indicators </vt:lpstr>
      <vt:lpstr>Leading Indicators in Practice US business cycles and the US long-leading index </vt:lpstr>
      <vt:lpstr>Industry Employment San Juan County, December 2011</vt:lpstr>
      <vt:lpstr>Industry Employment Area Comparisons: December 2011</vt:lpstr>
      <vt:lpstr>Industry Employment San Juan County: December 2011</vt:lpstr>
      <vt:lpstr>Industry Employment  San Juan County: December 2011</vt:lpstr>
      <vt:lpstr>‘Headline’ Unemployment Rates  December 2011: U-3 rate</vt:lpstr>
      <vt:lpstr>Unemployment Rates Beyond The Headline Rate (U-3)  </vt:lpstr>
      <vt:lpstr>Long-Term Unemployment Among the Insured Unemployed</vt:lpstr>
      <vt:lpstr>How San Juan Industries Compare for With Washington State: Location Quotients</vt:lpstr>
      <vt:lpstr>Slide 23</vt:lpstr>
      <vt:lpstr>Slide 24</vt:lpstr>
      <vt:lpstr>Slide 25</vt:lpstr>
      <vt:lpstr>Slide 26</vt:lpstr>
      <vt:lpstr>Slide 27</vt:lpstr>
      <vt:lpstr>Appendix Slides </vt:lpstr>
      <vt:lpstr>Links to LMI From ESD and other Websites State &amp; Local Links </vt:lpstr>
      <vt:lpstr>Links to LMI From ESD and other Websites National and Miscellaneous Links </vt:lpstr>
      <vt:lpstr>Occupational Employment Projections (WDA-3)   Go To: https://fortress.wa.gov/esd/employmentdata/reports-publications/regional-reports/county-profiles    Then click on County Data Tables for complete occupational information in Excel</vt:lpstr>
      <vt:lpstr>US Labor Force, December 2011 Both sexes, 65 years and over (Numbers in Thousands) </vt:lpstr>
      <vt:lpstr>US Unemployment Rates By Age Seasonally Adjusted  </vt:lpstr>
      <vt:lpstr>Leading Indicators 101 What are typical leading indicators? </vt:lpstr>
      <vt:lpstr>Leading Indicators in Practice US business cycles: short versus long leading index </vt:lpstr>
      <vt:lpstr>Slide 36</vt:lpstr>
      <vt:lpstr>Slide 37</vt:lpstr>
      <vt:lpstr>Slide 38</vt:lpstr>
      <vt:lpstr>EVENT</vt:lpstr>
    </vt:vector>
  </TitlesOfParts>
  <Company>Employment Security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SJones</dc:creator>
  <cp:lastModifiedBy>RGroepler</cp:lastModifiedBy>
  <cp:revision>407</cp:revision>
  <dcterms:created xsi:type="dcterms:W3CDTF">2006-07-05T21:27:13Z</dcterms:created>
  <dcterms:modified xsi:type="dcterms:W3CDTF">2012-03-08T01:29:13Z</dcterms:modified>
</cp:coreProperties>
</file>